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85" d="100"/>
          <a:sy n="85" d="100"/>
        </p:scale>
        <p:origin x="4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22870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f0883f6bbba7ab66dfaa3e#tid=68f72e1a7025800008f0875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11312" y="4425696"/>
            <a:ext cx="3429000" cy="905256"/>
          </a:xfrm>
          <a:prstGeom prst="rect">
            <a:avLst/>
          </a:prstGeom>
        </p:spPr>
      </p:pic>
      <p:sp>
        <p:nvSpPr>
          <p:cNvPr id="4" name="MasterShapeName"/>
          <p:cNvSpPr/>
          <p:nvPr/>
        </p:nvSpPr>
        <p:spPr>
          <a:xfrm>
            <a:off x="8220456" y="4425696"/>
            <a:ext cx="3419856" cy="905256"/>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选择性必修      第三册  RJB</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96112" y="2350008"/>
            <a:ext cx="2377440" cy="22768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44.png"/><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47.png"/><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0.xml"/><Relationship Id="rId1" Type="http://schemas.openxmlformats.org/officeDocument/2006/relationships/slideLayout" Target="../slideLayouts/slideLayout6.xml"/><Relationship Id="rId5" Type="http://schemas.openxmlformats.org/officeDocument/2006/relationships/image" Target="../media/image50.png"/><Relationship Id="rId4" Type="http://schemas.openxmlformats.org/officeDocument/2006/relationships/image" Target="../media/image49.png"/></Relationships>
</file>

<file path=ppt/slides/_rels/slide2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52.png"/></Relationships>
</file>

<file path=ppt/slides/_rels/slide2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54.png"/></Relationships>
</file>

<file path=ppt/slides/_rels/slide2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3.xml"/><Relationship Id="rId1" Type="http://schemas.openxmlformats.org/officeDocument/2006/relationships/slideLayout" Target="../slideLayouts/slideLayout6.xml"/><Relationship Id="rId5" Type="http://schemas.openxmlformats.org/officeDocument/2006/relationships/image" Target="../media/image57.png"/><Relationship Id="rId4" Type="http://schemas.openxmlformats.org/officeDocument/2006/relationships/image" Target="../media/image56.png"/></Relationships>
</file>

<file path=ppt/slides/_rels/slide2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2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63.png"/></Relationships>
</file>

<file path=ppt/slides/_rels/slide2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7.xml"/><Relationship Id="rId1" Type="http://schemas.openxmlformats.org/officeDocument/2006/relationships/slideLayout" Target="../slideLayouts/slideLayout6.xml"/><Relationship Id="rId5" Type="http://schemas.openxmlformats.org/officeDocument/2006/relationships/image" Target="../media/image67.png"/><Relationship Id="rId4" Type="http://schemas.openxmlformats.org/officeDocument/2006/relationships/image" Target="../media/image66.png"/></Relationships>
</file>

<file path=ppt/slides/_rels/slide2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8.xml"/><Relationship Id="rId1" Type="http://schemas.openxmlformats.org/officeDocument/2006/relationships/slideLayout" Target="../slideLayouts/slideLayout6.xml"/><Relationship Id="rId5" Type="http://schemas.openxmlformats.org/officeDocument/2006/relationships/image" Target="../media/image70.png"/><Relationship Id="rId4" Type="http://schemas.openxmlformats.org/officeDocument/2006/relationships/image" Target="../media/image69.png"/></Relationships>
</file>

<file path=ppt/slides/_rels/slide2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3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32.xml"/><Relationship Id="rId1" Type="http://schemas.openxmlformats.org/officeDocument/2006/relationships/slideLayout" Target="../slideLayouts/slideLayout6.xml"/><Relationship Id="rId5" Type="http://schemas.openxmlformats.org/officeDocument/2006/relationships/image" Target="../media/image83.png"/><Relationship Id="rId4" Type="http://schemas.openxmlformats.org/officeDocument/2006/relationships/image" Target="../media/image82.png"/></Relationships>
</file>

<file path=ppt/slides/_rels/slide3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33.xml"/><Relationship Id="rId1" Type="http://schemas.openxmlformats.org/officeDocument/2006/relationships/slideLayout" Target="../slideLayouts/slideLayout6.xml"/><Relationship Id="rId4" Type="http://schemas.openxmlformats.org/officeDocument/2006/relationships/image" Target="../media/image85.png"/></Relationships>
</file>

<file path=ppt/slides/_rels/slide34.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86.png"/><Relationship Id="rId7" Type="http://schemas.openxmlformats.org/officeDocument/2006/relationships/image" Target="../media/image90.png"/><Relationship Id="rId2" Type="http://schemas.openxmlformats.org/officeDocument/2006/relationships/notesSlide" Target="../notesSlides/notesSlide34.xml"/><Relationship Id="rId1" Type="http://schemas.openxmlformats.org/officeDocument/2006/relationships/slideLayout" Target="../slideLayouts/slideLayout6.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 Id="rId9" Type="http://schemas.openxmlformats.org/officeDocument/2006/relationships/image" Target="../media/image92.png"/></Relationships>
</file>

<file path=ppt/slides/_rels/slide35.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35.xml"/><Relationship Id="rId1" Type="http://schemas.openxmlformats.org/officeDocument/2006/relationships/slideLayout" Target="../slideLayouts/slideLayout6.xml"/><Relationship Id="rId6" Type="http://schemas.openxmlformats.org/officeDocument/2006/relationships/image" Target="../media/image96.png"/><Relationship Id="rId5" Type="http://schemas.openxmlformats.org/officeDocument/2006/relationships/image" Target="../media/image95.png"/><Relationship Id="rId4" Type="http://schemas.openxmlformats.org/officeDocument/2006/relationships/image" Target="../media/image94.png"/></Relationships>
</file>

<file path=ppt/slides/_rels/slide36.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37.xml"/><Relationship Id="rId1" Type="http://schemas.openxmlformats.org/officeDocument/2006/relationships/slideLayout" Target="../slideLayouts/slideLayout6.xml"/><Relationship Id="rId5" Type="http://schemas.openxmlformats.org/officeDocument/2006/relationships/image" Target="../media/image100.png"/><Relationship Id="rId4" Type="http://schemas.openxmlformats.org/officeDocument/2006/relationships/image" Target="../media/image99.png"/></Relationships>
</file>

<file path=ppt/slides/_rels/slide38.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38.xml"/><Relationship Id="rId1" Type="http://schemas.openxmlformats.org/officeDocument/2006/relationships/slideLayout" Target="../slideLayouts/slideLayout6.xml"/><Relationship Id="rId4" Type="http://schemas.openxmlformats.org/officeDocument/2006/relationships/image" Target="../media/image102.png"/></Relationships>
</file>

<file path=ppt/slides/_rels/slide39.xml.rels><?xml version="1.0" encoding="UTF-8" standalone="yes"?>
<Relationships xmlns="http://schemas.openxmlformats.org/package/2006/relationships"><Relationship Id="rId8" Type="http://schemas.openxmlformats.org/officeDocument/2006/relationships/image" Target="../media/image108.png"/><Relationship Id="rId3" Type="http://schemas.openxmlformats.org/officeDocument/2006/relationships/image" Target="../media/image103.png"/><Relationship Id="rId7" Type="http://schemas.openxmlformats.org/officeDocument/2006/relationships/image" Target="../media/image107.png"/><Relationship Id="rId2" Type="http://schemas.openxmlformats.org/officeDocument/2006/relationships/notesSlide" Target="../notesSlides/notesSlide39.xml"/><Relationship Id="rId1" Type="http://schemas.openxmlformats.org/officeDocument/2006/relationships/slideLayout" Target="../slideLayouts/slideLayout6.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4.png"/><Relationship Id="rId9" Type="http://schemas.openxmlformats.org/officeDocument/2006/relationships/image" Target="../media/image109.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41.xml"/><Relationship Id="rId1" Type="http://schemas.openxmlformats.org/officeDocument/2006/relationships/slideLayout" Target="../slideLayouts/slideLayout6.xml"/><Relationship Id="rId6" Type="http://schemas.openxmlformats.org/officeDocument/2006/relationships/image" Target="../media/image113.png"/><Relationship Id="rId5" Type="http://schemas.openxmlformats.org/officeDocument/2006/relationships/image" Target="../media/image112.png"/><Relationship Id="rId4" Type="http://schemas.openxmlformats.org/officeDocument/2006/relationships/image" Target="../media/image111.png"/></Relationships>
</file>

<file path=ppt/slides/_rels/slide42.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42.xml"/><Relationship Id="rId1" Type="http://schemas.openxmlformats.org/officeDocument/2006/relationships/slideLayout" Target="../slideLayouts/slideLayout6.xml"/><Relationship Id="rId5" Type="http://schemas.openxmlformats.org/officeDocument/2006/relationships/image" Target="../media/image116.png"/><Relationship Id="rId4" Type="http://schemas.openxmlformats.org/officeDocument/2006/relationships/image" Target="../media/image115.png"/></Relationships>
</file>

<file path=ppt/slides/_rels/slide43.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8" Type="http://schemas.openxmlformats.org/officeDocument/2006/relationships/image" Target="../media/image123.png"/><Relationship Id="rId3" Type="http://schemas.openxmlformats.org/officeDocument/2006/relationships/image" Target="../media/image118.png"/><Relationship Id="rId7" Type="http://schemas.openxmlformats.org/officeDocument/2006/relationships/image" Target="../media/image122.png"/><Relationship Id="rId2" Type="http://schemas.openxmlformats.org/officeDocument/2006/relationships/notesSlide" Target="../notesSlides/notesSlide44.xml"/><Relationship Id="rId1" Type="http://schemas.openxmlformats.org/officeDocument/2006/relationships/slideLayout" Target="../slideLayouts/slideLayout6.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119.png"/></Relationships>
</file>

<file path=ppt/slides/_rels/slide45.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45.xml"/><Relationship Id="rId1" Type="http://schemas.openxmlformats.org/officeDocument/2006/relationships/slideLayout" Target="../slideLayouts/slideLayout6.xml"/><Relationship Id="rId4" Type="http://schemas.openxmlformats.org/officeDocument/2006/relationships/image" Target="../media/image125.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47.xml"/><Relationship Id="rId1" Type="http://schemas.openxmlformats.org/officeDocument/2006/relationships/slideLayout" Target="../slideLayouts/slideLayout6.xml"/><Relationship Id="rId5" Type="http://schemas.openxmlformats.org/officeDocument/2006/relationships/image" Target="../media/image128.png"/><Relationship Id="rId4" Type="http://schemas.openxmlformats.org/officeDocument/2006/relationships/image" Target="../media/image127.png"/></Relationships>
</file>

<file path=ppt/slides/_rels/slide48.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48.xml"/><Relationship Id="rId1" Type="http://schemas.openxmlformats.org/officeDocument/2006/relationships/slideLayout" Target="../slideLayouts/slideLayout6.xml"/><Relationship Id="rId4" Type="http://schemas.openxmlformats.org/officeDocument/2006/relationships/image" Target="../media/image130.png"/></Relationships>
</file>

<file path=ppt/slides/_rels/slide49.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49.xml"/><Relationship Id="rId1" Type="http://schemas.openxmlformats.org/officeDocument/2006/relationships/slideLayout" Target="../slideLayouts/slideLayout6.xml"/><Relationship Id="rId4" Type="http://schemas.openxmlformats.org/officeDocument/2006/relationships/image" Target="../media/image132.png"/></Relationships>
</file>

<file path=ppt/slides/_rels/slide5.xml.rels><?xml version="1.0" encoding="UTF-8" standalone="yes"?>
<Relationships xmlns="http://schemas.openxmlformats.org/package/2006/relationships"><Relationship Id="rId8" Type="http://schemas.openxmlformats.org/officeDocument/2006/relationships/slide" Target="slide13.xml"/><Relationship Id="rId13" Type="http://schemas.openxmlformats.org/officeDocument/2006/relationships/slide" Target="slide24.xml"/><Relationship Id="rId18" Type="http://schemas.openxmlformats.org/officeDocument/2006/relationships/slide" Target="slide49.xml"/><Relationship Id="rId3" Type="http://schemas.openxmlformats.org/officeDocument/2006/relationships/slide" Target="slide6.xml"/><Relationship Id="rId21" Type="http://schemas.openxmlformats.org/officeDocument/2006/relationships/slide" Target="slide58.xml"/><Relationship Id="rId7" Type="http://schemas.openxmlformats.org/officeDocument/2006/relationships/image" Target="../media/image7.png"/><Relationship Id="rId12" Type="http://schemas.openxmlformats.org/officeDocument/2006/relationships/slide" Target="slide21.xml"/><Relationship Id="rId17" Type="http://schemas.openxmlformats.org/officeDocument/2006/relationships/slide" Target="slide44.xml"/><Relationship Id="rId2" Type="http://schemas.openxmlformats.org/officeDocument/2006/relationships/notesSlide" Target="../notesSlides/notesSlide5.xml"/><Relationship Id="rId16" Type="http://schemas.openxmlformats.org/officeDocument/2006/relationships/slide" Target="slide39.xml"/><Relationship Id="rId20" Type="http://schemas.openxmlformats.org/officeDocument/2006/relationships/image" Target="../media/image9.png"/><Relationship Id="rId1" Type="http://schemas.openxmlformats.org/officeDocument/2006/relationships/slideLayout" Target="../slideLayouts/slideLayout5.xml"/><Relationship Id="rId6" Type="http://schemas.openxmlformats.org/officeDocument/2006/relationships/slide" Target="slide9.xml"/><Relationship Id="rId11" Type="http://schemas.openxmlformats.org/officeDocument/2006/relationships/slide" Target="slide19.xml"/><Relationship Id="rId5" Type="http://schemas.openxmlformats.org/officeDocument/2006/relationships/slide" Target="slide8.xml"/><Relationship Id="rId15" Type="http://schemas.openxmlformats.org/officeDocument/2006/relationships/slide" Target="slide35.xml"/><Relationship Id="rId10" Type="http://schemas.openxmlformats.org/officeDocument/2006/relationships/slide" Target="slide17.xml"/><Relationship Id="rId19" Type="http://schemas.openxmlformats.org/officeDocument/2006/relationships/image" Target="../media/image8.png"/><Relationship Id="rId4" Type="http://schemas.openxmlformats.org/officeDocument/2006/relationships/slide" Target="slide7.xml"/><Relationship Id="rId9" Type="http://schemas.openxmlformats.org/officeDocument/2006/relationships/slide" Target="slide14.xml"/><Relationship Id="rId14" Type="http://schemas.openxmlformats.org/officeDocument/2006/relationships/slide" Target="slide30.xml"/></Relationships>
</file>

<file path=ppt/slides/_rels/slide50.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50.xml"/><Relationship Id="rId1" Type="http://schemas.openxmlformats.org/officeDocument/2006/relationships/slideLayout" Target="../slideLayouts/slideLayout6.xml"/><Relationship Id="rId4" Type="http://schemas.openxmlformats.org/officeDocument/2006/relationships/image" Target="../media/image134.png"/></Relationships>
</file>

<file path=ppt/slides/_rels/slide51.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52.xml"/><Relationship Id="rId1" Type="http://schemas.openxmlformats.org/officeDocument/2006/relationships/slideLayout" Target="../slideLayouts/slideLayout6.xml"/><Relationship Id="rId5" Type="http://schemas.openxmlformats.org/officeDocument/2006/relationships/image" Target="../media/image138.png"/><Relationship Id="rId4" Type="http://schemas.openxmlformats.org/officeDocument/2006/relationships/image" Target="../media/image137.png"/></Relationships>
</file>

<file path=ppt/slides/_rels/slide53.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53.xml"/><Relationship Id="rId1" Type="http://schemas.openxmlformats.org/officeDocument/2006/relationships/slideLayout" Target="../slideLayouts/slideLayout6.xml"/><Relationship Id="rId5" Type="http://schemas.openxmlformats.org/officeDocument/2006/relationships/image" Target="../media/image141.png"/><Relationship Id="rId4" Type="http://schemas.openxmlformats.org/officeDocument/2006/relationships/image" Target="../media/image140.png"/></Relationships>
</file>

<file path=ppt/slides/_rels/slide54.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54.xml"/><Relationship Id="rId1" Type="http://schemas.openxmlformats.org/officeDocument/2006/relationships/slideLayout" Target="../slideLayouts/slideLayout6.xml"/><Relationship Id="rId5" Type="http://schemas.openxmlformats.org/officeDocument/2006/relationships/image" Target="../media/image144.png"/><Relationship Id="rId4" Type="http://schemas.openxmlformats.org/officeDocument/2006/relationships/image" Target="../media/image143.png"/></Relationships>
</file>

<file path=ppt/slides/_rels/slide55.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notesSlide" Target="../notesSlides/notesSlide55.xml"/><Relationship Id="rId1" Type="http://schemas.openxmlformats.org/officeDocument/2006/relationships/slideLayout" Target="../slideLayouts/slideLayout6.xml"/><Relationship Id="rId4" Type="http://schemas.openxmlformats.org/officeDocument/2006/relationships/image" Target="../media/image146.png"/></Relationships>
</file>

<file path=ppt/slides/_rels/slide56.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notesSlide" Target="../notesSlides/notesSlide56.xml"/><Relationship Id="rId1" Type="http://schemas.openxmlformats.org/officeDocument/2006/relationships/slideLayout" Target="../slideLayouts/slideLayout6.xml"/><Relationship Id="rId5" Type="http://schemas.openxmlformats.org/officeDocument/2006/relationships/image" Target="../media/image149.png"/><Relationship Id="rId4" Type="http://schemas.openxmlformats.org/officeDocument/2006/relationships/image" Target="../media/image148.png"/></Relationships>
</file>

<file path=ppt/slides/_rels/slide57.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57.xml"/><Relationship Id="rId1" Type="http://schemas.openxmlformats.org/officeDocument/2006/relationships/slideLayout" Target="../slideLayouts/slideLayout6.xml"/><Relationship Id="rId4" Type="http://schemas.openxmlformats.org/officeDocument/2006/relationships/image" Target="../media/image151.png"/></Relationships>
</file>

<file path=ppt/slides/_rels/slide58.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notesSlide" Target="../notesSlides/notesSlide58.xml"/><Relationship Id="rId1" Type="http://schemas.openxmlformats.org/officeDocument/2006/relationships/slideLayout" Target="../slideLayouts/slideLayout6.xml"/><Relationship Id="rId6" Type="http://schemas.openxmlformats.org/officeDocument/2006/relationships/image" Target="../media/image155.png"/><Relationship Id="rId5" Type="http://schemas.openxmlformats.org/officeDocument/2006/relationships/image" Target="../media/image154.png"/><Relationship Id="rId4" Type="http://schemas.openxmlformats.org/officeDocument/2006/relationships/image" Target="../media/image153.png"/></Relationships>
</file>

<file path=ppt/slides/_rels/slide59.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notesSlide" Target="../notesSlides/notesSlide59.xml"/><Relationship Id="rId1" Type="http://schemas.openxmlformats.org/officeDocument/2006/relationships/slideLayout" Target="../slideLayouts/slideLayout6.xml"/><Relationship Id="rId5" Type="http://schemas.openxmlformats.org/officeDocument/2006/relationships/image" Target="../media/image158.png"/><Relationship Id="rId4" Type="http://schemas.openxmlformats.org/officeDocument/2006/relationships/image" Target="../media/image157.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0.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notesSlide" Target="../notesSlides/notesSlide60.xml"/><Relationship Id="rId1" Type="http://schemas.openxmlformats.org/officeDocument/2006/relationships/slideLayout" Target="../slideLayouts/slideLayout6.xml"/><Relationship Id="rId5" Type="http://schemas.openxmlformats.org/officeDocument/2006/relationships/image" Target="../media/image161.png"/><Relationship Id="rId4" Type="http://schemas.openxmlformats.org/officeDocument/2006/relationships/image" Target="../media/image160.png"/></Relationships>
</file>

<file path=ppt/slides/_rels/slide61.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notesSlide" Target="../notesSlides/notesSlide61.xml"/><Relationship Id="rId1" Type="http://schemas.openxmlformats.org/officeDocument/2006/relationships/slideLayout" Target="../slideLayouts/slideLayout6.xml"/><Relationship Id="rId4" Type="http://schemas.openxmlformats.org/officeDocument/2006/relationships/image" Target="../media/image163.png"/></Relationships>
</file>

<file path=ppt/slides/_rels/slide62.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notesSlide" Target="../notesSlides/notesSlide62.xml"/><Relationship Id="rId1" Type="http://schemas.openxmlformats.org/officeDocument/2006/relationships/slideLayout" Target="../slideLayouts/slideLayout6.xml"/><Relationship Id="rId5" Type="http://schemas.openxmlformats.org/officeDocument/2006/relationships/image" Target="../media/image166.png"/><Relationship Id="rId4" Type="http://schemas.openxmlformats.org/officeDocument/2006/relationships/image" Target="../media/image165.png"/></Relationships>
</file>

<file path=ppt/slides/_rels/slide63.xml.rels><?xml version="1.0" encoding="UTF-8" standalone="yes"?>
<Relationships xmlns="http://schemas.openxmlformats.org/package/2006/relationships"><Relationship Id="rId3" Type="http://schemas.openxmlformats.org/officeDocument/2006/relationships/image" Target="../media/image167.png"/><Relationship Id="rId7" Type="http://schemas.openxmlformats.org/officeDocument/2006/relationships/image" Target="../media/image171.png"/><Relationship Id="rId2" Type="http://schemas.openxmlformats.org/officeDocument/2006/relationships/notesSlide" Target="../notesSlides/notesSlide63.xml"/><Relationship Id="rId1" Type="http://schemas.openxmlformats.org/officeDocument/2006/relationships/slideLayout" Target="../slideLayouts/slideLayout6.xml"/><Relationship Id="rId6" Type="http://schemas.openxmlformats.org/officeDocument/2006/relationships/image" Target="../media/image170.png"/><Relationship Id="rId5" Type="http://schemas.openxmlformats.org/officeDocument/2006/relationships/image" Target="../media/image169.png"/><Relationship Id="rId4" Type="http://schemas.openxmlformats.org/officeDocument/2006/relationships/image" Target="../media/image168.png"/></Relationships>
</file>

<file path=ppt/slides/_rels/slide64.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notesSlide" Target="../notesSlides/notesSlide64.xml"/><Relationship Id="rId1" Type="http://schemas.openxmlformats.org/officeDocument/2006/relationships/slideLayout" Target="../slideLayouts/slideLayout6.xml"/><Relationship Id="rId5" Type="http://schemas.openxmlformats.org/officeDocument/2006/relationships/image" Target="../media/image174.png"/><Relationship Id="rId4" Type="http://schemas.openxmlformats.org/officeDocument/2006/relationships/image" Target="../media/image173.png"/></Relationships>
</file>

<file path=ppt/slides/_rels/slide65.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notesSlide" Target="../notesSlides/notesSlide65.xml"/><Relationship Id="rId1" Type="http://schemas.openxmlformats.org/officeDocument/2006/relationships/slideLayout" Target="../slideLayouts/slideLayout6.xml"/><Relationship Id="rId5" Type="http://schemas.openxmlformats.org/officeDocument/2006/relationships/image" Target="../media/image177.png"/><Relationship Id="rId4" Type="http://schemas.openxmlformats.org/officeDocument/2006/relationships/image" Target="../media/image176.png"/></Relationships>
</file>

<file path=ppt/slides/_rels/slide66.xml.rels><?xml version="1.0" encoding="UTF-8" standalone="yes"?>
<Relationships xmlns="http://schemas.openxmlformats.org/package/2006/relationships"><Relationship Id="rId3" Type="http://schemas.openxmlformats.org/officeDocument/2006/relationships/image" Target="../media/image178.png"/><Relationship Id="rId2" Type="http://schemas.openxmlformats.org/officeDocument/2006/relationships/notesSlide" Target="../notesSlides/notesSlide66.xml"/><Relationship Id="rId1" Type="http://schemas.openxmlformats.org/officeDocument/2006/relationships/slideLayout" Target="../slideLayouts/slideLayout6.xml"/><Relationship Id="rId5" Type="http://schemas.openxmlformats.org/officeDocument/2006/relationships/image" Target="../media/image180.png"/><Relationship Id="rId4" Type="http://schemas.openxmlformats.org/officeDocument/2006/relationships/image" Target="../media/image179.png"/></Relationships>
</file>

<file path=ppt/slides/_rels/slide67.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notesSlide" Target="../notesSlides/notesSlide67.xml"/><Relationship Id="rId1" Type="http://schemas.openxmlformats.org/officeDocument/2006/relationships/slideLayout" Target="../slideLayouts/slideLayout6.xml"/><Relationship Id="rId5" Type="http://schemas.openxmlformats.org/officeDocument/2006/relationships/image" Target="../media/image183.png"/><Relationship Id="rId4" Type="http://schemas.openxmlformats.org/officeDocument/2006/relationships/image" Target="../media/image182.png"/></Relationships>
</file>

<file path=ppt/slides/_rels/slide68.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notesSlide" Target="../notesSlides/notesSlide68.xml"/><Relationship Id="rId1" Type="http://schemas.openxmlformats.org/officeDocument/2006/relationships/slideLayout" Target="../slideLayouts/slideLayout6.xml"/><Relationship Id="rId4" Type="http://schemas.openxmlformats.org/officeDocument/2006/relationships/image" Target="../media/image185.png"/></Relationships>
</file>

<file path=ppt/slides/_rels/slide69.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notesSlide" Target="../notesSlides/notesSlide69.xml"/><Relationship Id="rId1" Type="http://schemas.openxmlformats.org/officeDocument/2006/relationships/slideLayout" Target="../slideLayouts/slideLayout6.xml"/><Relationship Id="rId5" Type="http://schemas.openxmlformats.org/officeDocument/2006/relationships/image" Target="../media/image188.png"/><Relationship Id="rId4" Type="http://schemas.openxmlformats.org/officeDocument/2006/relationships/image" Target="../media/image187.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0.xml.rels><?xml version="1.0" encoding="UTF-8" standalone="yes"?>
<Relationships xmlns="http://schemas.openxmlformats.org/package/2006/relationships"><Relationship Id="rId3" Type="http://schemas.openxmlformats.org/officeDocument/2006/relationships/image" Target="../media/image189.png"/><Relationship Id="rId2" Type="http://schemas.openxmlformats.org/officeDocument/2006/relationships/notesSlide" Target="../notesSlides/notesSlide70.xml"/><Relationship Id="rId1" Type="http://schemas.openxmlformats.org/officeDocument/2006/relationships/slideLayout" Target="../slideLayouts/slideLayout6.xml"/><Relationship Id="rId5" Type="http://schemas.openxmlformats.org/officeDocument/2006/relationships/image" Target="../media/image191.png"/><Relationship Id="rId4" Type="http://schemas.openxmlformats.org/officeDocument/2006/relationships/image" Target="../media/image190.png"/></Relationships>
</file>

<file path=ppt/slides/_rels/slide71.xml.rels><?xml version="1.0" encoding="UTF-8" standalone="yes"?>
<Relationships xmlns="http://schemas.openxmlformats.org/package/2006/relationships"><Relationship Id="rId3" Type="http://schemas.openxmlformats.org/officeDocument/2006/relationships/image" Target="../media/image192.png"/><Relationship Id="rId2" Type="http://schemas.openxmlformats.org/officeDocument/2006/relationships/notesSlide" Target="../notesSlides/notesSlide71.xml"/><Relationship Id="rId1" Type="http://schemas.openxmlformats.org/officeDocument/2006/relationships/slideLayout" Target="../slideLayouts/slideLayout6.xml"/><Relationship Id="rId6" Type="http://schemas.openxmlformats.org/officeDocument/2006/relationships/image" Target="../media/image195.png"/><Relationship Id="rId5" Type="http://schemas.openxmlformats.org/officeDocument/2006/relationships/image" Target="../media/image194.png"/><Relationship Id="rId4" Type="http://schemas.openxmlformats.org/officeDocument/2006/relationships/image" Target="../media/image193.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name="Slide 1&amp;si=1checked= 1 &amp; amp; version = 1.0.5checked=1&amp;version=1.0.5">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26_1#5602f22a8?vcp=1&amp;vop=1&amp;pid=ffd25bb6a&amp;color=36,64,97&amp;mp=1&amp;vtp=1&amp;bt=1&amp;bbb=1"/>
              <p:cNvSpPr/>
              <p:nvPr/>
            </p:nvSpPr>
            <p:spPr>
              <a:xfrm>
                <a:off x="539496" y="2282938"/>
                <a:ext cx="11109960" cy="469900"/>
              </a:xfrm>
              <a:prstGeom prst="rect">
                <a:avLst/>
              </a:prstGeom>
              <a:noFill/>
              <a:ln/>
            </p:spPr>
            <p:txBody>
              <a:bodyPr wrap="none" lIns="0" tIns="0" rIns="0" bIns="0" rtlCol="0" anchor="t"/>
              <a:lstStyle/>
              <a:p>
                <a:pPr algn="l" latinLnBrk="1">
                  <a:lnSpc>
                    <a:spcPts val="3700"/>
                  </a:lnSpc>
                </a:pPr>
                <a:r>
                  <a:rPr lang="en-US" altLang="zh-CN" sz="1800" b="0" i="0" dirty="0">
                    <a:solidFill>
                      <a:srgbClr val="003760"/>
                    </a:solidFill>
                    <a:latin typeface="Times New Roman" pitchFamily="34" charset="0"/>
                    <a:ea typeface="微软雅黑" pitchFamily="34" charset="-122"/>
                    <a:cs typeface="Times New Roman" pitchFamily="34" charset="-120"/>
                  </a:rPr>
                  <a:t>（2）</a:t>
                </a:r>
                <a14:m>
                  <m:oMath xmlns:m="http://schemas.openxmlformats.org/officeDocument/2006/math">
                    <m:limLow>
                      <m:limLow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244061"/>
                            </a:solidFill>
                            <a:latin typeface="Cambria Math" pitchFamily="34" charset="0"/>
                            <a:ea typeface="Cambria Math" pitchFamily="34" charset="-122"/>
                            <a:cs typeface="Cambria Math" pitchFamily="34" charset="-120"/>
                          </a:rPr>
                          <m:t>lim</m:t>
                        </m:r>
                      </m:e>
                      <m:lim>
                        <m:r>
                          <a:rPr lang="en-US" altLang="zh-CN" sz="1800" b="0" i="0">
                            <a:solidFill>
                              <a:srgbClr val="244061"/>
                            </a:solidFill>
                            <a:latin typeface="Cambria Math" pitchFamily="34" charset="0"/>
                            <a:ea typeface="Cambria Math" pitchFamily="34" charset="-122"/>
                            <a:cs typeface="Cambria Math" pitchFamily="34" charset="-120"/>
                          </a:rPr>
                          <m:t>h</m:t>
                        </m:r>
                        <m:r>
                          <a:rPr lang="en-US" altLang="zh-CN" sz="1800" b="0" i="0">
                            <a:solidFill>
                              <a:srgbClr val="244061"/>
                            </a:solidFill>
                            <a:latin typeface="Cambria Math" pitchFamily="34" charset="0"/>
                            <a:ea typeface="Cambria Math" pitchFamily="34" charset="-122"/>
                            <a:cs typeface="Cambria Math" pitchFamily="34" charset="-120"/>
                          </a:rPr>
                          <m:t>→0</m:t>
                        </m:r>
                      </m:lim>
                    </m:limLow>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h</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h</m:t>
                        </m:r>
                        <m:r>
                          <a:rPr lang="en-US" altLang="zh-CN" sz="1800" b="0" i="0">
                            <a:solidFill>
                              <a:srgbClr val="244061"/>
                            </a:solidFill>
                            <a:latin typeface="Cambria Math" pitchFamily="34" charset="0"/>
                            <a:ea typeface="Cambria Math" pitchFamily="34" charset="-122"/>
                            <a:cs typeface="Cambria Math" pitchFamily="34" charset="-120"/>
                          </a:rPr>
                          <m:t>)</m:t>
                        </m:r>
                      </m:num>
                      <m:den>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h</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2" name="QO_7_BD.26_1#5602f22a8?vcp=1&amp;vop=1&amp;pid=ffd25bb6a&amp;color=36,64,97&amp;mp=1&amp;vtp=1&amp;bt=1&amp;bbb=1"/>
              <p:cNvSpPr>
                <a:spLocks noRot="1" noChangeAspect="1" noMove="1" noResize="1" noEditPoints="1" noAdjustHandles="1" noChangeArrowheads="1" noChangeShapeType="1" noTextEdit="1"/>
              </p:cNvSpPr>
              <p:nvPr/>
            </p:nvSpPr>
            <p:spPr>
              <a:xfrm>
                <a:off x="539496" y="2282938"/>
                <a:ext cx="11109960" cy="469900"/>
              </a:xfrm>
              <a:prstGeom prst="rect">
                <a:avLst/>
              </a:prstGeom>
              <a:blipFill>
                <a:blip r:embed="rId3"/>
                <a:stretch>
                  <a:fillRect l="-1317" b="-1153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27_1#5602f22a8?vcp=1&amp;vop=1&amp;pid=ffd25bb6a&amp;color=36,64,97&amp;vtp=1&amp;bbb=1"/>
              <p:cNvSpPr/>
              <p:nvPr/>
            </p:nvSpPr>
            <p:spPr>
              <a:xfrm>
                <a:off x="539496" y="2758363"/>
                <a:ext cx="11109960" cy="17780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【解】原式</a:t>
                </a:r>
                <a:endParaRPr lang="en-US" altLang="zh-CN" sz="1800" dirty="0"/>
              </a:p>
              <a:p>
                <a:pPr latinLnBrk="1">
                  <a:lnSpc>
                    <a:spcPts val="37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h</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7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h</m:t>
                        </m:r>
                      </m:den>
                    </m:f>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h</m:t>
                        </m:r>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AN.27_1#5602f22a8?vcp=1&amp;vop=1&amp;pid=ffd25bb6a&amp;color=36,64,97&amp;vtp=1&amp;bbb=1"/>
              <p:cNvSpPr>
                <a:spLocks noRot="1" noChangeAspect="1" noMove="1" noResize="1" noEditPoints="1" noAdjustHandles="1" noChangeArrowheads="1" noChangeShapeType="1" noTextEdit="1"/>
              </p:cNvSpPr>
              <p:nvPr/>
            </p:nvSpPr>
            <p:spPr>
              <a:xfrm>
                <a:off x="539496" y="2758363"/>
                <a:ext cx="11109960" cy="1778000"/>
              </a:xfrm>
              <a:prstGeom prst="rect">
                <a:avLst/>
              </a:prstGeom>
              <a:blipFill>
                <a:blip r:embed="rId4"/>
                <a:stretch>
                  <a:fillRect l="-1317" b="-4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28_1#d4d62f073?vcp=1&amp;vop=1&amp;pid=ffd25bb6a&amp;color=36,64,97&amp;vtp=1&amp;bt=1&amp;bbb=1"/>
              <p:cNvSpPr/>
              <p:nvPr/>
            </p:nvSpPr>
            <p:spPr>
              <a:xfrm>
                <a:off x="539496" y="2040495"/>
                <a:ext cx="11109960" cy="469900"/>
              </a:xfrm>
              <a:prstGeom prst="rect">
                <a:avLst/>
              </a:prstGeom>
              <a:noFill/>
              <a:ln/>
            </p:spPr>
            <p:txBody>
              <a:bodyPr wrap="none" lIns="0" tIns="0" rIns="0" bIns="0" rtlCol="0" anchor="t"/>
              <a:lstStyle/>
              <a:p>
                <a:pPr algn="l" latinLnBrk="1">
                  <a:lnSpc>
                    <a:spcPts val="37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𝑓</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limLow>
                      <m:limLow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244061"/>
                            </a:solidFill>
                            <a:latin typeface="Cambria Math" pitchFamily="34" charset="0"/>
                            <a:ea typeface="Cambria Math" pitchFamily="34" charset="-122"/>
                            <a:cs typeface="Cambria Math" pitchFamily="34" charset="-120"/>
                          </a:rPr>
                          <m:t>lim</m:t>
                        </m:r>
                      </m:e>
                      <m:lim>
                        <m:r>
                          <a:rPr lang="en-US" altLang="zh-CN" sz="1800" b="0" i="0">
                            <a:solidFill>
                              <a:srgbClr val="244061"/>
                            </a:solidFill>
                            <a:latin typeface="Cambria Math" pitchFamily="34" charset="0"/>
                            <a:ea typeface="Cambria Math" pitchFamily="34" charset="-122"/>
                            <a:cs typeface="Cambria Math" pitchFamily="34" charset="-120"/>
                          </a:rPr>
                          <m:t>𝑘</m:t>
                        </m:r>
                        <m:r>
                          <a:rPr lang="en-US" altLang="zh-CN" sz="1800" b="0" i="0">
                            <a:solidFill>
                              <a:srgbClr val="244061"/>
                            </a:solidFill>
                            <a:latin typeface="Cambria Math" pitchFamily="34" charset="0"/>
                            <a:ea typeface="Cambria Math" pitchFamily="34" charset="-122"/>
                            <a:cs typeface="Cambria Math" pitchFamily="34" charset="-120"/>
                          </a:rPr>
                          <m:t>→0</m:t>
                        </m:r>
                      </m:lim>
                    </m:limLow>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𝑘</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num>
                      <m:den>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𝑘</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7_BD.28_1#d4d62f073?vcp=1&amp;vop=1&amp;pid=ffd25bb6a&amp;color=36,64,97&amp;vtp=1&amp;bt=1&amp;bbb=1"/>
              <p:cNvSpPr>
                <a:spLocks noRot="1" noChangeAspect="1" noMove="1" noResize="1" noEditPoints="1" noAdjustHandles="1" noChangeArrowheads="1" noChangeShapeType="1" noTextEdit="1"/>
              </p:cNvSpPr>
              <p:nvPr/>
            </p:nvSpPr>
            <p:spPr>
              <a:xfrm>
                <a:off x="539496" y="2040495"/>
                <a:ext cx="11109960" cy="469900"/>
              </a:xfrm>
              <a:prstGeom prst="rect">
                <a:avLst/>
              </a:prstGeom>
              <a:blipFill>
                <a:blip r:embed="rId3"/>
                <a:stretch>
                  <a:fillRect l="-1317" b="-1168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29_1#d4d62f073?vcp=1&amp;vop=1&amp;pid=ffd25bb6a&amp;color=36,64,97&amp;vtp=1&amp;bbb=1"/>
              <p:cNvSpPr/>
              <p:nvPr/>
            </p:nvSpPr>
            <p:spPr>
              <a:xfrm>
                <a:off x="539496" y="2515920"/>
                <a:ext cx="11109960" cy="2233740"/>
              </a:xfrm>
              <a:prstGeom prst="rect">
                <a:avLst/>
              </a:prstGeom>
              <a:noFill/>
              <a:ln/>
            </p:spPr>
            <p:txBody>
              <a:bodyPr wrap="none" lIns="0" tIns="0" rIns="0" bIns="0" rtlCol="0" anchor="t"/>
              <a:lstStyle/>
              <a:p>
                <a:pPr algn="l" latinLnBrk="1">
                  <a:lnSpc>
                    <a:spcPts val="3700"/>
                  </a:lnSpc>
                </a:pPr>
                <a:r>
                  <a:rPr lang="en-US" altLang="zh-CN" sz="1800" b="0"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𝑘</m:t>
                        </m:r>
                      </m:den>
                    </m:f>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𝑘</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7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𝑘</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7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AN.29_1#d4d62f073?vcp=1&amp;vop=1&amp;pid=ffd25bb6a&amp;color=36,64,97&amp;vtp=1&amp;bbb=1"/>
              <p:cNvSpPr>
                <a:spLocks noRot="1" noChangeAspect="1" noMove="1" noResize="1" noEditPoints="1" noAdjustHandles="1" noChangeArrowheads="1" noChangeShapeType="1" noTextEdit="1"/>
              </p:cNvSpPr>
              <p:nvPr/>
            </p:nvSpPr>
            <p:spPr>
              <a:xfrm>
                <a:off x="539496" y="2515920"/>
                <a:ext cx="11109960" cy="2233740"/>
              </a:xfrm>
              <a:prstGeom prst="rect">
                <a:avLst/>
              </a:prstGeom>
              <a:blipFill>
                <a:blip r:embed="rId4"/>
                <a:stretch>
                  <a:fillRect l="-1317" b="-628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EX.30_1#ffd25bb6a?vcp=1&amp;vop=1&amp;pid=1ba61e49f&amp;color=36,64,97&amp;mp=1&amp;vtp=1&amp;bt=1&amp;bbb=1&amp;hb=1"/>
              <p:cNvSpPr/>
              <p:nvPr/>
            </p:nvSpPr>
            <p:spPr>
              <a:xfrm>
                <a:off x="539496" y="2234520"/>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利用函数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处可导的条件</a:t>
                </a:r>
                <a:r>
                  <a:rPr lang="en-US" altLang="zh-CN" sz="1800" b="0" i="0">
                    <a:solidFill>
                      <a:srgbClr val="244061"/>
                    </a:solidFill>
                    <a:latin typeface="Times New Roman" pitchFamily="34" charset="0"/>
                    <a:ea typeface="微软雅黑" pitchFamily="34" charset="-122"/>
                    <a:cs typeface="Times New Roman" pitchFamily="34" charset="-120"/>
                  </a:rPr>
                  <a:t>，可以将已给定的极限式恒等变形转化为导数定义的结</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构形式</a:t>
                </a:r>
                <a:r>
                  <a:rPr lang="en-US" altLang="zh-CN" b="0" i="0" dirty="0">
                    <a:solidFill>
                      <a:srgbClr val="244061"/>
                    </a:solidFill>
                    <a:latin typeface="Times New Roman" pitchFamily="34" charset="0"/>
                    <a:ea typeface="微软雅黑" pitchFamily="34" charset="-122"/>
                    <a:cs typeface="Times New Roman" pitchFamily="34" charset="-120"/>
                  </a:rPr>
                  <a:t>.注意</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𝑓</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𝑥</m:t>
                        </m:r>
                      </m:e>
                      <m:sub>
                        <m:r>
                          <a:rPr lang="en-US" altLang="zh-CN" b="0" i="0">
                            <a:solidFill>
                              <a:srgbClr val="244061"/>
                            </a:solidFill>
                            <a:latin typeface="Cambria Math" pitchFamily="34" charset="0"/>
                            <a:ea typeface="Cambria Math" pitchFamily="34" charset="-122"/>
                            <a:cs typeface="Cambria Math" pitchFamily="34" charset="-120"/>
                          </a:rPr>
                          <m:t>0</m:t>
                        </m:r>
                      </m:sub>
                    </m:sSub>
                  </m:oMath>
                </a14:m>
                <a:r>
                  <a:rPr lang="en-US" altLang="zh-CN" b="0" i="0" dirty="0">
                    <a:solidFill>
                      <a:srgbClr val="244061"/>
                    </a:solidFill>
                    <a:latin typeface="Times New Roman" pitchFamily="34" charset="0"/>
                    <a:ea typeface="微软雅黑" pitchFamily="34" charset="-122"/>
                    <a:cs typeface="Times New Roman" pitchFamily="34" charset="-120"/>
                  </a:rPr>
                  <a:t>处的导数</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𝑓</m:t>
                    </m:r>
                    <m:r>
                      <m:rPr>
                        <m:nor/>
                      </m:rPr>
                      <a:rPr lang="en-US" altLang="zh-CN" b="0" i="0">
                        <a:solidFill>
                          <a:srgbClr val="244061"/>
                        </a:solidFill>
                        <a:latin typeface="Cambria Math" pitchFamily="34" charset="0"/>
                        <a:ea typeface="Cambria Math" pitchFamily="34" charset="-122"/>
                        <a:cs typeface="Cambria Math" pitchFamily="34" charset="-120"/>
                      </a:rPr>
                      <m:t> </m:t>
                    </m:r>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𝑥</m:t>
                        </m:r>
                      </m:e>
                      <m:sub>
                        <m:r>
                          <a:rPr lang="en-US" altLang="zh-CN" b="0" i="0">
                            <a:solidFill>
                              <a:srgbClr val="244061"/>
                            </a:solidFill>
                            <a:latin typeface="Cambria Math" pitchFamily="34" charset="0"/>
                            <a:ea typeface="Cambria Math" pitchFamily="34" charset="-122"/>
                            <a:cs typeface="Cambria Math" pitchFamily="34" charset="-120"/>
                          </a:rPr>
                          <m:t>0</m:t>
                        </m:r>
                      </m:sub>
                    </m:sSub>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也是一个值.</a:t>
                </a:r>
                <a:endParaRPr lang="en-US" altLang="zh-CN" dirty="0"/>
              </a:p>
            </p:txBody>
          </p:sp>
        </mc:Choice>
        <mc:Fallback xmlns="">
          <p:sp>
            <p:nvSpPr>
              <p:cNvPr id="2" name="QO_6_EX.30_1#ffd25bb6a?vcp=1&amp;vop=1&amp;pid=1ba61e49f&amp;color=36,64,97&amp;mp=1&amp;vtp=1&amp;bt=1&amp;bbb=1&amp;hb=1"/>
              <p:cNvSpPr>
                <a:spLocks noRot="1" noChangeAspect="1" noMove="1" noResize="1" noEditPoints="1" noAdjustHandles="1" noChangeArrowheads="1" noChangeShapeType="1" noTextEdit="1"/>
              </p:cNvSpPr>
              <p:nvPr/>
            </p:nvSpPr>
            <p:spPr>
              <a:xfrm>
                <a:off x="539496" y="2234520"/>
                <a:ext cx="11109960" cy="773240"/>
              </a:xfrm>
              <a:prstGeom prst="rect">
                <a:avLst/>
              </a:prstGeom>
              <a:blipFill>
                <a:blip r:embed="rId3"/>
                <a:stretch>
                  <a:fillRect l="-1317" b="-1825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EX.31_1#ffd25bb6a?vcp=1&amp;vop=1&amp;pid=1ba61e49f&amp;color=36,64,97&amp;vtp=1&amp;bbb=1&amp;hb=1"/>
              <p:cNvSpPr/>
              <p:nvPr/>
            </p:nvSpPr>
            <p:spPr>
              <a:xfrm>
                <a:off x="539496" y="3012649"/>
                <a:ext cx="11109960" cy="181610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a:t>
                </a:r>
                <a:r>
                  <a:rPr lang="en-US" altLang="zh-CN" sz="1800" b="0" i="0" dirty="0">
                    <a:solidFill>
                      <a:srgbClr val="244061"/>
                    </a:solidFill>
                    <a:latin typeface="Times New Roman" pitchFamily="34" charset="0"/>
                    <a:ea typeface="微软雅黑" pitchFamily="34" charset="-122"/>
                    <a:cs typeface="Times New Roman" pitchFamily="34" charset="-120"/>
                  </a:rPr>
                  <a:t>求导的本质是求极限，在求极限的过程中</a:t>
                </a:r>
                <a:r>
                  <a:rPr lang="en-US" altLang="zh-CN" sz="1800" b="0" i="0">
                    <a:solidFill>
                      <a:srgbClr val="244061"/>
                    </a:solidFill>
                    <a:latin typeface="Times New Roman" pitchFamily="34" charset="0"/>
                    <a:ea typeface="微软雅黑" pitchFamily="34" charset="-122"/>
                    <a:cs typeface="Times New Roman" pitchFamily="34" charset="-120"/>
                  </a:rPr>
                  <a:t>，力求使所求极限的结构形式转化为已知极限的形</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式</a:t>
                </a:r>
                <a:r>
                  <a:rPr lang="en-US" altLang="zh-CN" sz="1800" b="0" i="0" dirty="0">
                    <a:solidFill>
                      <a:srgbClr val="244061"/>
                    </a:solidFill>
                    <a:latin typeface="Times New Roman" pitchFamily="34" charset="0"/>
                    <a:ea typeface="微软雅黑" pitchFamily="34" charset="-122"/>
                    <a:cs typeface="Times New Roman" pitchFamily="34" charset="-120"/>
                  </a:rPr>
                  <a:t>，即导数的定义式，这是能够顺利求导的关键.导数的定义式可取不同的形式,</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常见的有：</a:t>
                </a:r>
                <a:endParaRPr lang="en-US" altLang="zh-CN" sz="1800" dirty="0"/>
              </a:p>
              <a:p>
                <a:pPr latinLnBrk="1">
                  <a:lnSpc>
                    <a:spcPts val="3700"/>
                  </a:lnSpc>
                </a:pPr>
                <a:r>
                  <a:rPr lang="en-US" altLang="zh-CN" b="0" i="0" kern="0">
                    <a:solidFill>
                      <a:srgbClr val="244061"/>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𝑓</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limLow>
                      <m:limLow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244061"/>
                            </a:solidFill>
                            <a:latin typeface="Cambria Math" pitchFamily="34" charset="0"/>
                            <a:ea typeface="Cambria Math" pitchFamily="34" charset="-122"/>
                            <a:cs typeface="Cambria Math" pitchFamily="34" charset="-120"/>
                          </a:rPr>
                          <m:t>lim</m:t>
                        </m:r>
                      </m:e>
                      <m:lim>
                        <m:r>
                          <a:rPr lang="en-US" altLang="zh-CN" sz="1800" b="0" i="0">
                            <a:solidFill>
                              <a:srgbClr val="244061"/>
                            </a:solidFill>
                            <a:latin typeface="Cambria Math" pitchFamily="34" charset="0"/>
                            <a:ea typeface="Cambria Math" pitchFamily="34" charset="-122"/>
                            <a:cs typeface="Cambria Math" pitchFamily="34" charset="-120"/>
                          </a:rPr>
                          <m:t>h</m:t>
                        </m:r>
                        <m:r>
                          <a:rPr lang="en-US" altLang="zh-CN" sz="1800" b="0" i="0">
                            <a:solidFill>
                              <a:srgbClr val="244061"/>
                            </a:solidFill>
                            <a:latin typeface="Cambria Math" pitchFamily="34" charset="0"/>
                            <a:ea typeface="Cambria Math" pitchFamily="34" charset="-122"/>
                            <a:cs typeface="Cambria Math" pitchFamily="34" charset="-120"/>
                          </a:rPr>
                          <m:t>→0</m:t>
                        </m:r>
                      </m:lim>
                    </m:limLow>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h</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num>
                      <m:den>
                        <m:r>
                          <a:rPr lang="en-US" altLang="zh-CN" sz="1800" b="0" i="0">
                            <a:solidFill>
                              <a:srgbClr val="244061"/>
                            </a:solidFill>
                            <a:latin typeface="Cambria Math" pitchFamily="34" charset="0"/>
                            <a:ea typeface="Cambria Math" pitchFamily="34" charset="-122"/>
                            <a:cs typeface="Cambria Math" pitchFamily="34" charset="-120"/>
                          </a:rPr>
                          <m:t>h</m:t>
                        </m:r>
                      </m:den>
                    </m:f>
                    <m:r>
                      <a:rPr lang="en-US" altLang="zh-CN" sz="1800" b="0" i="0">
                        <a:solidFill>
                          <a:srgbClr val="244061"/>
                        </a:solidFill>
                        <a:latin typeface="Cambria Math" pitchFamily="34" charset="0"/>
                        <a:ea typeface="Cambria Math" pitchFamily="34" charset="-122"/>
                        <a:cs typeface="Cambria Math" pitchFamily="34" charset="-120"/>
                      </a:rPr>
                      <m:t>=</m:t>
                    </m:r>
                    <m:limLow>
                      <m:limLow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244061"/>
                            </a:solidFill>
                            <a:latin typeface="Cambria Math" pitchFamily="34" charset="0"/>
                            <a:ea typeface="Cambria Math" pitchFamily="34" charset="-122"/>
                            <a:cs typeface="Cambria Math" pitchFamily="34" charset="-120"/>
                          </a:rPr>
                          <m:t>lim</m:t>
                        </m:r>
                      </m:e>
                      <m:lim>
                        <m:r>
                          <a:rPr lang="en-US" altLang="zh-CN" sz="1800" b="0" i="0">
                            <a:solidFill>
                              <a:srgbClr val="244061"/>
                            </a:solidFill>
                            <a:latin typeface="Cambria Math" pitchFamily="34" charset="0"/>
                            <a:ea typeface="Cambria Math" pitchFamily="34" charset="-122"/>
                            <a:cs typeface="Cambria Math" pitchFamily="34" charset="-120"/>
                          </a:rPr>
                          <m:t>h</m:t>
                        </m:r>
                        <m:r>
                          <a:rPr lang="en-US" altLang="zh-CN" sz="1800" b="0" i="0">
                            <a:solidFill>
                              <a:srgbClr val="244061"/>
                            </a:solidFill>
                            <a:latin typeface="Cambria Math" pitchFamily="34" charset="0"/>
                            <a:ea typeface="Cambria Math" pitchFamily="34" charset="-122"/>
                            <a:cs typeface="Cambria Math" pitchFamily="34" charset="-120"/>
                          </a:rPr>
                          <m:t>→0</m:t>
                        </m:r>
                      </m:lim>
                    </m:limLow>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h</m:t>
                        </m:r>
                        <m:r>
                          <a:rPr lang="en-US" altLang="zh-CN" sz="1800" b="0" i="0">
                            <a:solidFill>
                              <a:srgbClr val="244061"/>
                            </a:solidFill>
                            <a:latin typeface="Cambria Math" pitchFamily="34" charset="0"/>
                            <a:ea typeface="Cambria Math" pitchFamily="34" charset="-122"/>
                            <a:cs typeface="Cambria Math" pitchFamily="34" charset="-120"/>
                          </a:rPr>
                          <m:t>)</m:t>
                        </m:r>
                      </m:num>
                      <m:den>
                        <m:r>
                          <a:rPr lang="en-US" altLang="zh-CN" sz="1800" b="0" i="0">
                            <a:solidFill>
                              <a:srgbClr val="244061"/>
                            </a:solidFill>
                            <a:latin typeface="Cambria Math" pitchFamily="34" charset="0"/>
                            <a:ea typeface="Cambria Math" pitchFamily="34" charset="-122"/>
                            <a:cs typeface="Cambria Math" pitchFamily="34" charset="-120"/>
                          </a:rPr>
                          <m:t>h</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，在这里</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h</m:t>
                    </m:r>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4000"/>
                  </a:lnSpc>
                </a:pPr>
                <a:r>
                  <a:rPr lang="en-US" altLang="zh-CN" b="0" i="0" kern="0">
                    <a:solidFill>
                      <a:srgbClr val="244061"/>
                    </a:solidFill>
                    <a:latin typeface="SimSun" panose="02010600030101010101" pitchFamily="2" charset="-122"/>
                    <a:ea typeface="微软雅黑" pitchFamily="34" charset="-122"/>
                    <a:cs typeface="Times New Roman" pitchFamily="34" charset="-120"/>
                  </a:rPr>
                  <a:t>    </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𝑓</m:t>
                    </m:r>
                    <m:r>
                      <m:rPr>
                        <m:nor/>
                      </m:rPr>
                      <a:rPr lang="en-US" altLang="zh-CN" b="0" i="0">
                        <a:solidFill>
                          <a:srgbClr val="244061"/>
                        </a:solidFill>
                        <a:latin typeface="Cambria Math" pitchFamily="34" charset="0"/>
                        <a:ea typeface="Cambria Math" pitchFamily="34" charset="-122"/>
                        <a:cs typeface="Cambria Math" pitchFamily="34" charset="-120"/>
                      </a:rPr>
                      <m:t> </m:t>
                    </m:r>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𝑥</m:t>
                        </m:r>
                      </m:e>
                      <m:sub>
                        <m:r>
                          <a:rPr lang="en-US" altLang="zh-CN" b="0" i="0">
                            <a:solidFill>
                              <a:srgbClr val="244061"/>
                            </a:solidFill>
                            <a:latin typeface="Cambria Math" pitchFamily="34" charset="0"/>
                            <a:ea typeface="Cambria Math" pitchFamily="34" charset="-122"/>
                            <a:cs typeface="Cambria Math" pitchFamily="34" charset="-120"/>
                          </a:rPr>
                          <m:t>0</m:t>
                        </m:r>
                      </m:sub>
                    </m:sSub>
                    <m:r>
                      <a:rPr lang="en-US" altLang="zh-CN" b="0" i="0">
                        <a:solidFill>
                          <a:srgbClr val="244061"/>
                        </a:solidFill>
                        <a:latin typeface="Cambria Math" pitchFamily="34" charset="0"/>
                        <a:ea typeface="Cambria Math" pitchFamily="34" charset="-122"/>
                        <a:cs typeface="Cambria Math" pitchFamily="34" charset="-120"/>
                      </a:rPr>
                      <m:t>)=</m:t>
                    </m:r>
                    <m:limLow>
                      <m:limLowPr>
                        <m:ctrlPr>
                          <a:rPr lang="en-US" altLang="zh-CN" b="0" i="1">
                            <a:solidFill>
                              <a:srgbClr val="244061"/>
                            </a:solidFill>
                            <a:latin typeface="Cambria Math" panose="02040503050406030204" pitchFamily="18" charset="0"/>
                            <a:ea typeface="Cambria Math" pitchFamily="34" charset="-122"/>
                            <a:cs typeface="Cambria Math" pitchFamily="34" charset="-120"/>
                          </a:rPr>
                        </m:ctrlPr>
                      </m:limLowPr>
                      <m:e>
                        <m:r>
                          <m:rPr>
                            <m:sty m:val="p"/>
                          </m:rPr>
                          <a:rPr lang="en-US" altLang="zh-CN" b="0" i="0">
                            <a:solidFill>
                              <a:srgbClr val="244061"/>
                            </a:solidFill>
                            <a:latin typeface="Cambria Math" pitchFamily="34" charset="0"/>
                            <a:ea typeface="Cambria Math" pitchFamily="34" charset="-122"/>
                            <a:cs typeface="Cambria Math" pitchFamily="34" charset="-120"/>
                          </a:rPr>
                          <m:t>lim</m:t>
                        </m:r>
                      </m:e>
                      <m:lim>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𝑥</m:t>
                            </m:r>
                          </m:e>
                          <m:sub>
                            <m:r>
                              <a:rPr lang="en-US" altLang="zh-CN" b="0" i="0">
                                <a:solidFill>
                                  <a:srgbClr val="244061"/>
                                </a:solidFill>
                                <a:latin typeface="Cambria Math" pitchFamily="34" charset="0"/>
                                <a:ea typeface="Cambria Math" pitchFamily="34" charset="-122"/>
                                <a:cs typeface="Cambria Math" pitchFamily="34" charset="-120"/>
                              </a:rPr>
                              <m:t>0</m:t>
                            </m:r>
                          </m:sub>
                        </m:sSub>
                      </m:lim>
                    </m:limLow>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𝑓</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𝑓</m:t>
                        </m:r>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𝑥</m:t>
                            </m:r>
                          </m:e>
                          <m:sub>
                            <m:r>
                              <a:rPr lang="en-US" altLang="zh-CN" b="0" i="0">
                                <a:solidFill>
                                  <a:srgbClr val="244061"/>
                                </a:solidFill>
                                <a:latin typeface="Cambria Math" pitchFamily="34" charset="0"/>
                                <a:ea typeface="Cambria Math" pitchFamily="34" charset="-122"/>
                                <a:cs typeface="Cambria Math" pitchFamily="34" charset="-120"/>
                              </a:rPr>
                              <m:t>0</m:t>
                            </m:r>
                          </m:sub>
                        </m:sSub>
                        <m:r>
                          <a:rPr lang="en-US" altLang="zh-CN" b="0" i="0">
                            <a:solidFill>
                              <a:srgbClr val="244061"/>
                            </a:solidFill>
                            <a:latin typeface="Cambria Math" pitchFamily="34" charset="0"/>
                            <a:ea typeface="Cambria Math" pitchFamily="34" charset="-122"/>
                            <a:cs typeface="Cambria Math" pitchFamily="34" charset="-120"/>
                          </a:rPr>
                          <m:t>)</m:t>
                        </m:r>
                      </m:num>
                      <m:den>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𝑥</m:t>
                            </m:r>
                          </m:e>
                          <m:sub>
                            <m:r>
                              <a:rPr lang="en-US" altLang="zh-CN" b="0" i="0">
                                <a:solidFill>
                                  <a:srgbClr val="244061"/>
                                </a:solidFill>
                                <a:latin typeface="Cambria Math" pitchFamily="34" charset="0"/>
                                <a:ea typeface="Cambria Math" pitchFamily="34" charset="-122"/>
                                <a:cs typeface="Cambria Math" pitchFamily="34" charset="-120"/>
                              </a:rPr>
                              <m:t>0</m:t>
                            </m:r>
                          </m:sub>
                        </m:sSub>
                      </m:den>
                    </m:f>
                  </m:oMath>
                </a14:m>
                <a:r>
                  <a:rPr lang="en-US" altLang="zh-CN" b="0" i="0" dirty="0">
                    <a:solidFill>
                      <a:srgbClr val="244061"/>
                    </a:solidFill>
                    <a:latin typeface="Times New Roman" pitchFamily="34" charset="0"/>
                    <a:ea typeface="微软雅黑" pitchFamily="34" charset="-122"/>
                    <a:cs typeface="Times New Roman" pitchFamily="34" charset="-120"/>
                  </a:rPr>
                  <a:t>，在这里</a:t>
                </a:r>
                <a14:m>
                  <m:oMath xmlns:m="http://schemas.openxmlformats.org/officeDocument/2006/math">
                    <m:r>
                      <m:rPr>
                        <m:sty m:val="p"/>
                      </m:rPr>
                      <a:rPr lang="en-US" altLang="zh-CN" b="0" i="0">
                        <a:solidFill>
                          <a:srgbClr val="244061"/>
                        </a:solidFill>
                        <a:latin typeface="Cambria Math" pitchFamily="34" charset="0"/>
                        <a:ea typeface="Cambria Math" pitchFamily="34" charset="-122"/>
                        <a:cs typeface="Cambria Math" pitchFamily="34" charset="-120"/>
                      </a:rPr>
                      <m:t>Δ</m:t>
                    </m:r>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𝑥</m:t>
                        </m:r>
                      </m:e>
                      <m:sub>
                        <m:r>
                          <a:rPr lang="en-US" altLang="zh-CN" b="0" i="0">
                            <a:solidFill>
                              <a:srgbClr val="244061"/>
                            </a:solidFill>
                            <a:latin typeface="Cambria Math" pitchFamily="34" charset="0"/>
                            <a:ea typeface="Cambria Math" pitchFamily="34" charset="-122"/>
                            <a:cs typeface="Cambria Math" pitchFamily="34" charset="-120"/>
                          </a:rPr>
                          <m:t>0</m:t>
                        </m:r>
                      </m:sub>
                    </m:sSub>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xmlns="">
          <p:sp>
            <p:nvSpPr>
              <p:cNvPr id="3" name="QO_6_EX.31_1#ffd25bb6a?vcp=1&amp;vop=1&amp;pid=1ba61e49f&amp;color=36,64,97&amp;vtp=1&amp;bbb=1&amp;hb=1"/>
              <p:cNvSpPr>
                <a:spLocks noRot="1" noChangeAspect="1" noMove="1" noResize="1" noEditPoints="1" noAdjustHandles="1" noChangeArrowheads="1" noChangeShapeType="1" noTextEdit="1"/>
              </p:cNvSpPr>
              <p:nvPr/>
            </p:nvSpPr>
            <p:spPr>
              <a:xfrm>
                <a:off x="539496" y="3012649"/>
                <a:ext cx="11109960" cy="1816100"/>
              </a:xfrm>
              <a:prstGeom prst="rect">
                <a:avLst/>
              </a:prstGeom>
              <a:blipFill>
                <a:blip r:embed="rId4"/>
                <a:stretch>
                  <a:fillRect l="-1317" r="-220" b="-234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1" end="1"/>
                                            </p:txEl>
                                          </p:spTgt>
                                        </p:tgtEl>
                                        <p:attrNameLst>
                                          <p:attrName>style.visibility</p:attrName>
                                        </p:attrNameLst>
                                      </p:cBhvr>
                                      <p:to>
                                        <p:strVal val="visible"/>
                                      </p:to>
                                    </p:set>
                                    <p:animEffect transition="in" filter="fade">
                                      <p:cBhvr>
                                        <p:cTn id="34" dur="500"/>
                                        <p:tgtEl>
                                          <p:spTgt spid="3">
                                            <p:txEl>
                                              <p:pRg st="1" end="1"/>
                                            </p:txEl>
                                          </p:spTgt>
                                        </p:tgtEl>
                                      </p:cBhvr>
                                    </p:animEffect>
                                    <p:anim calcmode="lin" valueType="num">
                                      <p:cBhvr>
                                        <p:cTn id="3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Effect transition="in" filter="fade">
                                      <p:cBhvr>
                                        <p:cTn id="39" dur="500"/>
                                        <p:tgtEl>
                                          <p:spTgt spid="3">
                                            <p:txEl>
                                              <p:pRg st="2" end="2"/>
                                            </p:txEl>
                                          </p:spTgt>
                                        </p:tgtEl>
                                      </p:cBhvr>
                                    </p:animEffect>
                                    <p:anim calcmode="lin" valueType="num">
                                      <p:cBhvr>
                                        <p:cTn id="4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2" end="2"/>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3" end="3"/>
                                            </p:txEl>
                                          </p:spTgt>
                                        </p:tgtEl>
                                        <p:attrNameLst>
                                          <p:attrName>style.visibility</p:attrName>
                                        </p:attrNameLst>
                                      </p:cBhvr>
                                      <p:to>
                                        <p:strVal val="visible"/>
                                      </p:to>
                                    </p:set>
                                    <p:animEffect transition="in" filter="fade">
                                      <p:cBhvr>
                                        <p:cTn id="44" dur="500"/>
                                        <p:tgtEl>
                                          <p:spTgt spid="3">
                                            <p:txEl>
                                              <p:pRg st="3" end="3"/>
                                            </p:txEl>
                                          </p:spTgt>
                                        </p:tgtEl>
                                      </p:cBhvr>
                                    </p:animEffect>
                                    <p:anim calcmode="lin" valueType="num">
                                      <p:cBhvr>
                                        <p:cTn id="4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checked= 1 &amp; amp; version = 1.0.5checked=1&amp;version=1.0.5">
    <p:spTree>
      <p:nvGrpSpPr>
        <p:cNvPr id="1" name=""/>
        <p:cNvGrpSpPr/>
        <p:nvPr/>
      </p:nvGrpSpPr>
      <p:grpSpPr>
        <a:xfrm>
          <a:off x="0" y="0"/>
          <a:ext cx="0" cy="0"/>
          <a:chOff x="0" y="0"/>
          <a:chExt cx="0" cy="0"/>
        </a:xfrm>
      </p:grpSpPr>
      <p:sp>
        <p:nvSpPr>
          <p:cNvPr id="2" name="C_5_BD#d15cadb42?vcp=1&amp;pid=c53a2f2d5&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求曲线在某点处的切线方程</a:t>
            </a:r>
            <a:endParaRPr lang="en-US" altLang="zh-CN" sz="2200" dirty="0"/>
          </a:p>
        </p:txBody>
      </p:sp>
      <mc:AlternateContent xmlns:mc="http://schemas.openxmlformats.org/markup-compatibility/2006" xmlns:a14="http://schemas.microsoft.com/office/drawing/2010/main">
        <mc:Choice Requires="a14">
          <p:sp>
            <p:nvSpPr>
              <p:cNvPr id="3" name="QO_6_BD.32_1#56f16ed80?vcp=1&amp;vop=1&amp;pid=d15cadb42&amp;color=36,64,97&amp;vtp=1&amp;bbb=1"/>
              <p:cNvSpPr/>
              <p:nvPr/>
            </p:nvSpPr>
            <p:spPr>
              <a:xfrm>
                <a:off x="539496" y="1272881"/>
                <a:ext cx="11109960" cy="525844"/>
              </a:xfrm>
              <a:prstGeom prst="rect">
                <a:avLst/>
              </a:prstGeom>
              <a:noFill/>
              <a:ln/>
            </p:spPr>
            <p:txBody>
              <a:bodyPr wrap="none" lIns="0" tIns="0" rIns="0" bIns="0" rtlCol="0" anchor="t"/>
              <a:lstStyle/>
              <a:p>
                <a:pPr algn="l" latinLnBrk="1">
                  <a:lnSpc>
                    <a:spcPts val="45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3</m:t>
                        </m:r>
                      </m:den>
                    </m:f>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m:t>
                        </m:r>
                      </m:den>
                    </m:f>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,求曲线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在点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处的切线方程.</a:t>
                </a:r>
                <a:endParaRPr lang="en-US" altLang="zh-CN" sz="1800" dirty="0"/>
              </a:p>
            </p:txBody>
          </p:sp>
        </mc:Choice>
        <mc:Fallback xmlns="">
          <p:sp>
            <p:nvSpPr>
              <p:cNvPr id="3" name="QO_6_BD.32_1#56f16ed80?vcp=1&amp;vop=1&amp;pid=d15cadb42&amp;color=36,64,97&amp;vtp=1&amp;bbb=1"/>
              <p:cNvSpPr>
                <a:spLocks noRot="1" noChangeAspect="1" noMove="1" noResize="1" noEditPoints="1" noAdjustHandles="1" noChangeArrowheads="1" noChangeShapeType="1" noTextEdit="1"/>
              </p:cNvSpPr>
              <p:nvPr/>
            </p:nvSpPr>
            <p:spPr>
              <a:xfrm>
                <a:off x="539496" y="1272881"/>
                <a:ext cx="11109960" cy="525844"/>
              </a:xfrm>
              <a:prstGeom prst="rect">
                <a:avLst/>
              </a:prstGeom>
              <a:blipFill>
                <a:blip r:embed="rId3"/>
                <a:stretch>
                  <a:fillRect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33_1#56f16ed80?vcp=1&amp;vop=1&amp;pid=d15cadb42&amp;color=36,64,97&amp;vtp=1&amp;bbb=1&amp;hb=1"/>
              <p:cNvSpPr/>
              <p:nvPr/>
            </p:nvSpPr>
            <p:spPr>
              <a:xfrm>
                <a:off x="539496" y="1810282"/>
                <a:ext cx="11109960" cy="1694371"/>
              </a:xfrm>
              <a:prstGeom prst="rect">
                <a:avLst/>
              </a:prstGeom>
              <a:noFill/>
              <a:ln/>
            </p:spPr>
            <p:txBody>
              <a:bodyPr wrap="none" lIns="0" tIns="0" rIns="0" bIns="0" rtlCol="0" anchor="t"/>
              <a:lstStyle/>
              <a:p>
                <a:pPr algn="l" latinLnBrk="1">
                  <a:lnSpc>
                    <a:spcPts val="4600"/>
                  </a:lnSpc>
                </a:pPr>
                <a:r>
                  <a:rPr lang="en-US" altLang="zh-CN" sz="1800" b="1"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在曲线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上（提示：在某点处，此点在曲线上）,</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，曲线在点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处切</a:t>
                </a:r>
              </a:p>
              <a:p>
                <a:pPr latinLnBrk="1">
                  <a:lnSpc>
                    <a:spcPts val="4600"/>
                  </a:lnSpc>
                </a:pPr>
                <a:r>
                  <a:rPr lang="en-US" altLang="zh-CN" sz="1800" b="0" i="0">
                    <a:solidFill>
                      <a:srgbClr val="6565FF"/>
                    </a:solidFill>
                    <a:latin typeface="Times New Roman" pitchFamily="34" charset="0"/>
                    <a:ea typeface="微软雅黑" pitchFamily="34" charset="-122"/>
                    <a:cs typeface="Times New Roman" pitchFamily="34" charset="-120"/>
                  </a:rPr>
                  <a:t>线的斜率</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2</m:t>
                        </m:r>
                      </m:den>
                    </m:f>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曲线在点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处的切线</a:t>
                </a:r>
              </a:p>
              <a:p>
                <a:pPr latinLnBrk="1">
                  <a:lnSpc>
                    <a:spcPts val="4500"/>
                  </a:lnSpc>
                </a:pPr>
                <a:r>
                  <a:rPr lang="en-US" altLang="zh-CN" b="0" i="0">
                    <a:solidFill>
                      <a:srgbClr val="6565FF"/>
                    </a:solidFill>
                    <a:latin typeface="Times New Roman" pitchFamily="34" charset="0"/>
                    <a:ea typeface="微软雅黑" pitchFamily="34" charset="-122"/>
                    <a:cs typeface="Times New Roman" pitchFamily="34" charset="-120"/>
                  </a:rPr>
                  <a:t>方程为</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𝑦</m:t>
                    </m:r>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m:t>
                        </m:r>
                      </m:num>
                      <m:den>
                        <m:r>
                          <a:rPr lang="en-US" altLang="zh-CN" b="0" i="0">
                            <a:solidFill>
                              <a:srgbClr val="6565FF"/>
                            </a:solidFill>
                            <a:latin typeface="Cambria Math" pitchFamily="34" charset="0"/>
                            <a:ea typeface="Cambria Math" pitchFamily="34" charset="-122"/>
                            <a:cs typeface="Cambria Math" pitchFamily="34" charset="-120"/>
                          </a:rPr>
                          <m:t>3</m:t>
                        </m:r>
                      </m:den>
                    </m:f>
                    <m:r>
                      <a:rPr lang="en-US" altLang="zh-CN" b="0" i="0">
                        <a:solidFill>
                          <a:srgbClr val="6565FF"/>
                        </a:solidFill>
                        <a:latin typeface="Cambria Math" pitchFamily="34" charset="0"/>
                        <a:ea typeface="Cambria Math" pitchFamily="34" charset="-122"/>
                        <a:cs typeface="Cambria Math" pitchFamily="34" charset="-120"/>
                      </a:rPr>
                      <m:t>=2(</m:t>
                    </m:r>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−2)</m:t>
                    </m:r>
                  </m:oMath>
                </a14:m>
                <a:r>
                  <a:rPr lang="en-US" altLang="zh-CN"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2</m:t>
                    </m:r>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𝑦</m:t>
                    </m:r>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10</m:t>
                        </m:r>
                      </m:num>
                      <m:den>
                        <m:r>
                          <a:rPr lang="en-US" altLang="zh-CN" b="0" i="0">
                            <a:solidFill>
                              <a:srgbClr val="6565FF"/>
                            </a:solidFill>
                            <a:latin typeface="Cambria Math" pitchFamily="34" charset="0"/>
                            <a:ea typeface="Cambria Math" pitchFamily="34" charset="-122"/>
                            <a:cs typeface="Cambria Math" pitchFamily="34" charset="-120"/>
                          </a:rPr>
                          <m:t>3</m:t>
                        </m:r>
                      </m:den>
                    </m:f>
                    <m:r>
                      <a:rPr lang="en-US" altLang="zh-CN" b="0" i="0">
                        <a:solidFill>
                          <a:srgbClr val="6565FF"/>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6_AN.33_1#56f16ed80?vcp=1&amp;vop=1&amp;pid=d15cadb42&amp;color=36,64,97&amp;vtp=1&amp;bbb=1&amp;hb=1"/>
              <p:cNvSpPr>
                <a:spLocks noRot="1" noChangeAspect="1" noMove="1" noResize="1" noEditPoints="1" noAdjustHandles="1" noChangeArrowheads="1" noChangeShapeType="1" noTextEdit="1"/>
              </p:cNvSpPr>
              <p:nvPr/>
            </p:nvSpPr>
            <p:spPr>
              <a:xfrm>
                <a:off x="539496" y="1810282"/>
                <a:ext cx="11109960" cy="1694371"/>
              </a:xfrm>
              <a:prstGeom prst="rect">
                <a:avLst/>
              </a:prstGeom>
              <a:blipFill>
                <a:blip r:embed="rId4"/>
                <a:stretch>
                  <a:fillRect l="-1317" r="-768" b="-467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checked= 1 &amp; amp; version = 1.0.5checked=1&amp;version=1.0.5">
    <p:spTree>
      <p:nvGrpSpPr>
        <p:cNvPr id="1" name=""/>
        <p:cNvGrpSpPr/>
        <p:nvPr/>
      </p:nvGrpSpPr>
      <p:grpSpPr>
        <a:xfrm>
          <a:off x="0" y="0"/>
          <a:ext cx="0" cy="0"/>
          <a:chOff x="0" y="0"/>
          <a:chExt cx="0" cy="0"/>
        </a:xfrm>
      </p:grpSpPr>
      <p:sp>
        <p:nvSpPr>
          <p:cNvPr id="2" name="C_5_BD#d8233fbbf?vcp=1&amp;pid=c53a2f2d5&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要点3</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求曲线过某点的切线方程</a:t>
            </a:r>
            <a:endParaRPr lang="en-US" altLang="zh-CN" sz="2200" dirty="0"/>
          </a:p>
        </p:txBody>
      </p:sp>
      <mc:AlternateContent xmlns:mc="http://schemas.openxmlformats.org/markup-compatibility/2006" xmlns:a14="http://schemas.microsoft.com/office/drawing/2010/main">
        <mc:Choice Requires="a14">
          <p:sp>
            <p:nvSpPr>
              <p:cNvPr id="3" name="QO_6_BD.34_1#110272af0?vcp=1&amp;vop=1&amp;pid=d8233fbbf&amp;color=36,64,97&amp;vtp=1&amp;bbb=1"/>
              <p:cNvSpPr/>
              <p:nvPr/>
            </p:nvSpPr>
            <p:spPr>
              <a:xfrm>
                <a:off x="539496" y="1324192"/>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及点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(1,−1)</m:t>
                    </m:r>
                  </m:oMath>
                </a14:m>
                <a:r>
                  <a:rPr lang="en-US" altLang="zh-CN" sz="1800" b="0" i="0" dirty="0">
                    <a:solidFill>
                      <a:srgbClr val="244061"/>
                    </a:solidFill>
                    <a:latin typeface="Times New Roman" pitchFamily="34" charset="0"/>
                    <a:ea typeface="微软雅黑" pitchFamily="34" charset="-122"/>
                    <a:cs typeface="Times New Roman" pitchFamily="34" charset="-120"/>
                  </a:rPr>
                  <a:t>，过点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oMath>
                </a14:m>
                <a:r>
                  <a:rPr lang="en-US" altLang="zh-CN" sz="1800" b="0" i="0" dirty="0">
                    <a:solidFill>
                      <a:srgbClr val="244061"/>
                    </a:solidFill>
                    <a:latin typeface="Times New Roman" pitchFamily="34" charset="0"/>
                    <a:ea typeface="微软雅黑" pitchFamily="34" charset="-122"/>
                    <a:cs typeface="Times New Roman" pitchFamily="34" charset="-120"/>
                  </a:rPr>
                  <a:t>作直线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𝑙</m:t>
                    </m:r>
                  </m:oMath>
                </a14:m>
                <a:r>
                  <a:rPr lang="en-US" altLang="zh-CN" sz="1800" b="0" i="0" dirty="0">
                    <a:solidFill>
                      <a:srgbClr val="244061"/>
                    </a:solidFill>
                    <a:latin typeface="Times New Roman" pitchFamily="34" charset="0"/>
                    <a:ea typeface="微软雅黑" pitchFamily="34" charset="-122"/>
                    <a:cs typeface="Times New Roman" pitchFamily="34" charset="-120"/>
                  </a:rPr>
                  <a:t>，使直线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𝑙</m:t>
                    </m:r>
                  </m:oMath>
                </a14:m>
                <a:r>
                  <a:rPr lang="en-US" altLang="zh-CN" sz="1800" b="0" i="0" dirty="0">
                    <a:solidFill>
                      <a:srgbClr val="244061"/>
                    </a:solidFill>
                    <a:latin typeface="Times New Roman" pitchFamily="34" charset="0"/>
                    <a:ea typeface="微软雅黑" pitchFamily="34" charset="-122"/>
                    <a:cs typeface="Times New Roman" pitchFamily="34" charset="-120"/>
                  </a:rPr>
                  <a:t>和曲线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相切，求直线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的方程.</a:t>
                </a:r>
                <a:endParaRPr lang="en-US" altLang="zh-CN" sz="1800" dirty="0"/>
              </a:p>
            </p:txBody>
          </p:sp>
        </mc:Choice>
        <mc:Fallback xmlns="">
          <p:sp>
            <p:nvSpPr>
              <p:cNvPr id="3" name="QO_6_BD.34_1#110272af0?vcp=1&amp;vop=1&amp;pid=d8233fbbf&amp;color=36,64,97&amp;vtp=1&amp;bbb=1"/>
              <p:cNvSpPr>
                <a:spLocks noRot="1" noChangeAspect="1" noMove="1" noResize="1" noEditPoints="1" noAdjustHandles="1" noChangeArrowheads="1" noChangeShapeType="1" noTextEdit="1"/>
              </p:cNvSpPr>
              <p:nvPr/>
            </p:nvSpPr>
            <p:spPr>
              <a:xfrm>
                <a:off x="539496" y="1324192"/>
                <a:ext cx="11109960" cy="360680"/>
              </a:xfrm>
              <a:prstGeom prst="rect">
                <a:avLst/>
              </a:prstGeom>
              <a:blipFill>
                <a:blip r:embed="rId3"/>
                <a:stretch>
                  <a:fillRect r="-549"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35_1#110272af0?vcp=1&amp;vop=1&amp;pid=d8233fbbf&amp;color=36,64,97&amp;vtp=1&amp;bbb=1&amp;hb=1"/>
              <p:cNvSpPr/>
              <p:nvPr/>
            </p:nvSpPr>
            <p:spPr>
              <a:xfrm>
                <a:off x="539496" y="1688171"/>
                <a:ext cx="11109960" cy="4097655"/>
              </a:xfrm>
              <a:prstGeom prst="rect">
                <a:avLst/>
              </a:prstGeom>
              <a:noFill/>
              <a:ln/>
            </p:spPr>
            <p:txBody>
              <a:bodyPr wrap="none" lIns="0" tIns="0" rIns="0" bIns="0" rtlCol="0" anchor="t"/>
              <a:lstStyle/>
              <a:p>
                <a:pPr algn="l" latinLnBrk="1">
                  <a:lnSpc>
                    <a:spcPts val="37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由题意知，点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oMath>
                </a14:m>
                <a:r>
                  <a:rPr lang="en-US" altLang="zh-CN" sz="1800" b="0" i="0" dirty="0">
                    <a:solidFill>
                      <a:srgbClr val="6565FF"/>
                    </a:solidFill>
                    <a:latin typeface="Times New Roman" pitchFamily="34" charset="0"/>
                    <a:ea typeface="微软雅黑" pitchFamily="34" charset="-122"/>
                    <a:cs typeface="Times New Roman" pitchFamily="34" charset="-120"/>
                  </a:rPr>
                  <a:t>在函数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的图象上，</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𝑓</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0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−2+3</m:t>
                    </m:r>
                    <m:r>
                      <a:rPr lang="en-US" altLang="zh-CN" sz="1800" b="0" i="0">
                        <a:solidFill>
                          <a:srgbClr val="6565FF"/>
                        </a:solidFill>
                        <a:latin typeface="Cambria Math" pitchFamily="34" charset="0"/>
                        <a:ea typeface="Cambria Math" pitchFamily="34" charset="-122"/>
                        <a:cs typeface="Cambria Math" pitchFamily="34" charset="-120"/>
                      </a:rPr>
                      <m:t>𝑥</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方</a:t>
                </a:r>
                <a:r>
                  <a:rPr lang="en-US" altLang="zh-CN" sz="1800" b="0" i="0">
                    <a:solidFill>
                      <a:srgbClr val="6565FF"/>
                    </a:solidFill>
                    <a:latin typeface="Times New Roman" pitchFamily="34" charset="0"/>
                    <a:ea typeface="微软雅黑" pitchFamily="34" charset="-122"/>
                    <a:cs typeface="Times New Roman" pitchFamily="34" charset="-120"/>
                  </a:rPr>
                  <a:t>法一</a:t>
                </a:r>
                <a:r>
                  <a:rPr lang="en-US" altLang="zh-CN" sz="1800" b="0" i="0" dirty="0">
                    <a:solidFill>
                      <a:srgbClr val="6565FF"/>
                    </a:solidFill>
                    <a:latin typeface="Times New Roman" pitchFamily="34" charset="0"/>
                    <a:ea typeface="微软雅黑" pitchFamily="34" charset="-122"/>
                    <a:cs typeface="Times New Roman" pitchFamily="34" charset="-120"/>
                  </a:rPr>
                  <a:t>：（1）当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oMath>
                </a14:m>
                <a:r>
                  <a:rPr lang="en-US" altLang="zh-CN" sz="1800" b="0" i="0" dirty="0">
                    <a:solidFill>
                      <a:srgbClr val="6565FF"/>
                    </a:solidFill>
                    <a:latin typeface="Times New Roman" pitchFamily="34" charset="0"/>
                    <a:ea typeface="微软雅黑" pitchFamily="34" charset="-122"/>
                    <a:cs typeface="Times New Roman" pitchFamily="34" charset="-120"/>
                  </a:rPr>
                  <a:t>为切点时，直线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𝑙</m:t>
                    </m:r>
                  </m:oMath>
                </a14:m>
                <a:r>
                  <a:rPr lang="en-US" altLang="zh-CN" sz="1800" b="0" i="0" dirty="0">
                    <a:solidFill>
                      <a:srgbClr val="6565FF"/>
                    </a:solidFill>
                    <a:latin typeface="Times New Roman" pitchFamily="34" charset="0"/>
                    <a:ea typeface="微软雅黑" pitchFamily="34" charset="-122"/>
                    <a:cs typeface="Times New Roman" pitchFamily="34" charset="-120"/>
                  </a:rPr>
                  <a:t>的斜率</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′(1)=1</m:t>
                    </m:r>
                  </m:oMath>
                </a14:m>
                <a:r>
                  <a:rPr lang="en-US" altLang="zh-CN" sz="1800" b="0" i="0" dirty="0">
                    <a:solidFill>
                      <a:srgbClr val="6565FF"/>
                    </a:solidFill>
                    <a:latin typeface="Times New Roman" pitchFamily="34" charset="0"/>
                    <a:ea typeface="微软雅黑" pitchFamily="34" charset="-122"/>
                    <a:cs typeface="Times New Roman" pitchFamily="34" charset="-120"/>
                  </a:rPr>
                  <a:t>，此时直线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𝑙</m:t>
                    </m:r>
                  </m:oMath>
                </a14:m>
                <a:r>
                  <a:rPr lang="en-US" altLang="zh-CN" sz="1800" b="0" i="0" dirty="0">
                    <a:solidFill>
                      <a:srgbClr val="6565FF"/>
                    </a:solidFill>
                    <a:latin typeface="Times New Roman" pitchFamily="34" charset="0"/>
                    <a:ea typeface="微软雅黑" pitchFamily="34" charset="-122"/>
                    <a:cs typeface="Times New Roman" pitchFamily="34" charset="-120"/>
                  </a:rPr>
                  <a:t>的方程为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a:t>
                </a:r>
                <a:r>
                  <a:rPr lang="en-US" altLang="zh-CN" sz="1800" b="0" i="0" dirty="0">
                    <a:solidFill>
                      <a:srgbClr val="6565FF"/>
                    </a:solidFill>
                    <a:latin typeface="Times New Roman" pitchFamily="34" charset="0"/>
                    <a:ea typeface="微软雅黑" pitchFamily="34" charset="-122"/>
                    <a:cs typeface="Times New Roman" pitchFamily="34" charset="-120"/>
                  </a:rPr>
                  <a:t>2）当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oMath>
                </a14:m>
                <a:r>
                  <a:rPr lang="en-US" altLang="zh-CN" sz="1800" b="0" i="0" dirty="0">
                    <a:solidFill>
                      <a:srgbClr val="6565FF"/>
                    </a:solidFill>
                    <a:latin typeface="Times New Roman" pitchFamily="34" charset="0"/>
                    <a:ea typeface="微软雅黑" pitchFamily="34" charset="-122"/>
                    <a:cs typeface="Times New Roman" pitchFamily="34" charset="-120"/>
                  </a:rPr>
                  <a:t>不为切点时，设切点坐标为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,此时直线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𝑙</m:t>
                    </m:r>
                  </m:oMath>
                </a14:m>
                <a:r>
                  <a:rPr lang="en-US" altLang="zh-CN" sz="1800" b="0" i="0" dirty="0">
                    <a:solidFill>
                      <a:srgbClr val="6565FF"/>
                    </a:solidFill>
                    <a:latin typeface="Times New Roman" pitchFamily="34" charset="0"/>
                    <a:ea typeface="微软雅黑" pitchFamily="34" charset="-122"/>
                    <a:cs typeface="Times New Roman" pitchFamily="34" charset="-120"/>
                  </a:rPr>
                  <a:t>的斜率</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)=3</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−1</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−1</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的图象上，</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3</m:t>
                        </m:r>
                      </m:sup>
                    </m:sSubSup>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3</m:t>
                            </m:r>
                          </m:sup>
                        </m:sSubSup>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−1</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m:rPr>
                        <m:nor/>
                      </m:rPr>
                      <a:rPr lang="en-US" altLang="zh-CN" sz="1800" b="0" i="0">
                        <a:solidFill>
                          <a:srgbClr val="6565FF"/>
                        </a:solidFill>
                        <a:latin typeface="Cambria Math" pitchFamily="34" charset="0"/>
                        <a:ea typeface="Cambria Math" pitchFamily="34" charset="-122"/>
                        <a:cs typeface="Cambria Math" pitchFamily="34" charset="-120"/>
                      </a:rPr>
                      <m:t> </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400"/>
                  </a:lnSpc>
                </a:pPr>
                <a:r>
                  <a:rPr lang="en-US" altLang="zh-CN" sz="1800" b="0" i="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舍去）,则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7</m:t>
                        </m:r>
                      </m:num>
                      <m:den>
                        <m:r>
                          <a:rPr lang="en-US" altLang="zh-CN" sz="1800" b="0" i="0">
                            <a:solidFill>
                              <a:srgbClr val="6565FF"/>
                            </a:solidFill>
                            <a:latin typeface="Cambria Math" pitchFamily="34" charset="0"/>
                            <a:ea typeface="Cambria Math" pitchFamily="34" charset="-122"/>
                            <a:cs typeface="Cambria Math" pitchFamily="34" charset="-120"/>
                          </a:rPr>
                          <m:t>8</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m:t>
                    </m:r>
                    <m:r>
                      <m:rPr>
                        <m:nor/>
                      </m:rPr>
                      <a:rPr lang="en-US" altLang="zh-CN" sz="1800" b="0" i="0">
                        <a:solidFill>
                          <a:srgbClr val="6565FF"/>
                        </a:solidFill>
                        <a:latin typeface="Cambria Math" pitchFamily="34" charset="0"/>
                        <a:ea typeface="Cambria Math" pitchFamily="34" charset="-122"/>
                        <a:cs typeface="Cambria Math" pitchFamily="34" charset="-120"/>
                      </a:rPr>
                      <m:t> </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此</a:t>
                </a:r>
                <a:r>
                  <a:rPr lang="en-US" altLang="zh-CN" sz="1800" b="0" i="0">
                    <a:solidFill>
                      <a:srgbClr val="6565FF"/>
                    </a:solidFill>
                    <a:latin typeface="Times New Roman" pitchFamily="34" charset="0"/>
                    <a:ea typeface="微软雅黑" pitchFamily="34" charset="-122"/>
                    <a:cs typeface="Times New Roman" pitchFamily="34" charset="-120"/>
                  </a:rPr>
                  <a:t>时切线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𝑙</m:t>
                    </m:r>
                  </m:oMath>
                </a14:m>
                <a:r>
                  <a:rPr lang="en-US" altLang="zh-CN" sz="1800" b="0" i="0" dirty="0">
                    <a:solidFill>
                      <a:srgbClr val="6565FF"/>
                    </a:solidFill>
                    <a:latin typeface="Times New Roman" pitchFamily="34" charset="0"/>
                    <a:ea typeface="微软雅黑" pitchFamily="34" charset="-122"/>
                    <a:cs typeface="Times New Roman" pitchFamily="34" charset="-120"/>
                  </a:rPr>
                  <a:t>的方程为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5</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直线</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𝑙</m:t>
                    </m:r>
                  </m:oMath>
                </a14:m>
                <a:r>
                  <a:rPr lang="en-US" altLang="zh-CN" b="0" i="0" dirty="0">
                    <a:solidFill>
                      <a:srgbClr val="6565FF"/>
                    </a:solidFill>
                    <a:latin typeface="Times New Roman" pitchFamily="34" charset="0"/>
                    <a:ea typeface="微软雅黑" pitchFamily="34" charset="-122"/>
                    <a:cs typeface="Times New Roman" pitchFamily="34" charset="-120"/>
                  </a:rPr>
                  <a:t>的方程为</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𝑦</m:t>
                    </m:r>
                    <m:r>
                      <a:rPr lang="en-US" altLang="zh-CN" b="0" i="0">
                        <a:solidFill>
                          <a:srgbClr val="6565FF"/>
                        </a:solidFill>
                        <a:latin typeface="Cambria Math" pitchFamily="34" charset="0"/>
                        <a:ea typeface="Cambria Math" pitchFamily="34" charset="-122"/>
                        <a:cs typeface="Cambria Math" pitchFamily="34" charset="-120"/>
                      </a:rPr>
                      <m:t>−2=0</m:t>
                    </m:r>
                  </m:oMath>
                </a14:m>
                <a:r>
                  <a:rPr lang="en-US" altLang="zh-CN"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5</m:t>
                    </m:r>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+4</m:t>
                    </m:r>
                    <m:r>
                      <a:rPr lang="en-US" altLang="zh-CN" b="0" i="0">
                        <a:solidFill>
                          <a:srgbClr val="6565FF"/>
                        </a:solidFill>
                        <a:latin typeface="Cambria Math" pitchFamily="34" charset="0"/>
                        <a:ea typeface="Cambria Math" pitchFamily="34" charset="-122"/>
                        <a:cs typeface="Cambria Math" pitchFamily="34" charset="-120"/>
                      </a:rPr>
                      <m:t>𝑦</m:t>
                    </m:r>
                    <m:r>
                      <a:rPr lang="en-US" altLang="zh-CN" b="0" i="0">
                        <a:solidFill>
                          <a:srgbClr val="6565FF"/>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6_AN.35_1#110272af0?vcp=1&amp;vop=1&amp;pid=d8233fbbf&amp;color=36,64,97&amp;vtp=1&amp;bbb=1&amp;hb=1"/>
              <p:cNvSpPr>
                <a:spLocks noRot="1" noChangeAspect="1" noMove="1" noResize="1" noEditPoints="1" noAdjustHandles="1" noChangeArrowheads="1" noChangeShapeType="1" noTextEdit="1"/>
              </p:cNvSpPr>
              <p:nvPr/>
            </p:nvSpPr>
            <p:spPr>
              <a:xfrm>
                <a:off x="539496" y="1688171"/>
                <a:ext cx="11109960" cy="4097655"/>
              </a:xfrm>
              <a:prstGeom prst="rect">
                <a:avLst/>
              </a:prstGeom>
              <a:blipFill>
                <a:blip r:embed="rId4"/>
                <a:stretch>
                  <a:fillRect l="-1317" b="-34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Effect transition="in" filter="fade">
                                      <p:cBhvr>
                                        <p:cTn id="47" dur="500"/>
                                        <p:tgtEl>
                                          <p:spTgt spid="4">
                                            <p:txEl>
                                              <p:pRg st="7" end="7"/>
                                            </p:txEl>
                                          </p:spTgt>
                                        </p:tgtEl>
                                      </p:cBhvr>
                                    </p:animEffect>
                                    <p:anim calcmode="lin" valueType="num">
                                      <p:cBhvr>
                                        <p:cTn id="48"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txEl>
                                              <p:pRg st="8" end="8"/>
                                            </p:txEl>
                                          </p:spTgt>
                                        </p:tgtEl>
                                        <p:attrNameLst>
                                          <p:attrName>style.visibility</p:attrName>
                                        </p:attrNameLst>
                                      </p:cBhvr>
                                      <p:to>
                                        <p:strVal val="visible"/>
                                      </p:to>
                                    </p:set>
                                    <p:animEffect transition="in" filter="fade">
                                      <p:cBhvr>
                                        <p:cTn id="52" dur="500"/>
                                        <p:tgtEl>
                                          <p:spTgt spid="4">
                                            <p:txEl>
                                              <p:pRg st="8" end="8"/>
                                            </p:txEl>
                                          </p:spTgt>
                                        </p:tgtEl>
                                      </p:cBhvr>
                                    </p:animEffect>
                                    <p:anim calcmode="lin" valueType="num">
                                      <p:cBhvr>
                                        <p:cTn id="5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AN.35_2#110272af0?vcp=1&amp;vop=1&amp;pid=d8233fbbf&amp;color=36,64,97&amp;mp=1&amp;vtp=1&amp;bt=1&amp;bbb=1"/>
              <p:cNvSpPr/>
              <p:nvPr/>
            </p:nvSpPr>
            <p:spPr>
              <a:xfrm>
                <a:off x="539496" y="1471726"/>
                <a:ext cx="11109960" cy="408051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方法二：设切点坐标为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此</a:t>
                </a:r>
                <a:r>
                  <a:rPr lang="en-US" altLang="zh-CN" sz="1800" b="0" i="0">
                    <a:solidFill>
                      <a:srgbClr val="6565FF"/>
                    </a:solidFill>
                    <a:latin typeface="Times New Roman" pitchFamily="34" charset="0"/>
                    <a:ea typeface="微软雅黑" pitchFamily="34" charset="-122"/>
                    <a:cs typeface="Times New Roman" pitchFamily="34" charset="-120"/>
                  </a:rPr>
                  <a:t>时切线斜率</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)=3</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则</a:t>
                </a:r>
                <a:r>
                  <a:rPr lang="en-US" altLang="zh-CN" sz="1800" b="0" i="0">
                    <a:solidFill>
                      <a:srgbClr val="6565FF"/>
                    </a:solidFill>
                    <a:latin typeface="Times New Roman" pitchFamily="34" charset="0"/>
                    <a:ea typeface="微软雅黑" pitchFamily="34" charset="-122"/>
                    <a:cs typeface="Times New Roman" pitchFamily="34" charset="-120"/>
                  </a:rPr>
                  <a:t>切线方程为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)=(3</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3</m:t>
                        </m:r>
                      </m:sup>
                    </m:sSubSup>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在切线上，</a:t>
                </a:r>
                <a:endParaRPr lang="en-US" altLang="zh-CN" sz="1800" dirty="0"/>
              </a:p>
              <a:p>
                <a:pPr latinLnBrk="1">
                  <a:lnSpc>
                    <a:spcPts val="3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3</m:t>
                        </m:r>
                      </m:sup>
                    </m:sSubSup>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)=(3</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−2)(1−</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解</a:t>
                </a:r>
                <a:r>
                  <a:rPr lang="en-US" altLang="zh-CN" sz="1800" b="0" i="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，切线方程为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7</m:t>
                        </m:r>
                      </m:num>
                      <m:den>
                        <m:r>
                          <a:rPr lang="en-US" altLang="zh-CN" sz="1800" b="0" i="0">
                            <a:solidFill>
                              <a:srgbClr val="6565FF"/>
                            </a:solidFill>
                            <a:latin typeface="Cambria Math" pitchFamily="34" charset="0"/>
                            <a:ea typeface="Cambria Math" pitchFamily="34" charset="-122"/>
                            <a:cs typeface="Cambria Math" pitchFamily="34" charset="-120"/>
                          </a:rPr>
                          <m:t>8</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,切线方程为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5</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直线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𝑙</m:t>
                    </m:r>
                  </m:oMath>
                </a14:m>
                <a:r>
                  <a:rPr lang="en-US" altLang="zh-CN" sz="1800" b="0" i="0" dirty="0">
                    <a:solidFill>
                      <a:srgbClr val="6565FF"/>
                    </a:solidFill>
                    <a:latin typeface="Times New Roman" pitchFamily="34" charset="0"/>
                    <a:ea typeface="微软雅黑" pitchFamily="34" charset="-122"/>
                    <a:cs typeface="Times New Roman" pitchFamily="34" charset="-120"/>
                  </a:rPr>
                  <a:t>的方程为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−2=0</m:t>
                    </m:r>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5</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2" name="QO_6_AN.35_2#110272af0?vcp=1&amp;vop=1&amp;pid=d8233fbbf&amp;color=36,64,97&amp;mp=1&amp;vtp=1&amp;bt=1&amp;bbb=1"/>
              <p:cNvSpPr>
                <a:spLocks noRot="1" noChangeAspect="1" noMove="1" noResize="1" noEditPoints="1" noAdjustHandles="1" noChangeArrowheads="1" noChangeShapeType="1" noTextEdit="1"/>
              </p:cNvSpPr>
              <p:nvPr/>
            </p:nvSpPr>
            <p:spPr>
              <a:xfrm>
                <a:off x="539496" y="1471726"/>
                <a:ext cx="11109960" cy="4080510"/>
              </a:xfrm>
              <a:prstGeom prst="rect">
                <a:avLst/>
              </a:prstGeom>
              <a:blipFill>
                <a:blip r:embed="rId3"/>
                <a:stretch>
                  <a:fillRect l="-1317" b="-358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checked= 1 &amp; amp; version = 1.0.5checked=1&amp;version=1.0.5">
    <p:spTree>
      <p:nvGrpSpPr>
        <p:cNvPr id="1" name=""/>
        <p:cNvGrpSpPr/>
        <p:nvPr/>
      </p:nvGrpSpPr>
      <p:grpSpPr>
        <a:xfrm>
          <a:off x="0" y="0"/>
          <a:ext cx="0" cy="0"/>
          <a:chOff x="0" y="0"/>
          <a:chExt cx="0" cy="0"/>
        </a:xfrm>
      </p:grpSpPr>
      <p:sp>
        <p:nvSpPr>
          <p:cNvPr id="2" name="QO_6_EX.36_1#110272af0?vcp=1&amp;vop=1&amp;pid=d8233fbbf&amp;color=36,64,97&amp;vtp=1&amp;bt=1&amp;bbb=1&amp;hb=1"/>
          <p:cNvSpPr/>
          <p:nvPr/>
        </p:nvSpPr>
        <p:spPr>
          <a:xfrm>
            <a:off x="539496" y="3147523"/>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【关键点拨】</a:t>
            </a:r>
            <a:r>
              <a:rPr lang="en-US" altLang="zh-CN" sz="1800" b="0" i="0" dirty="0">
                <a:solidFill>
                  <a:srgbClr val="244061"/>
                </a:solidFill>
                <a:latin typeface="Times New Roman" pitchFamily="34" charset="0"/>
                <a:ea typeface="微软雅黑" pitchFamily="34" charset="-122"/>
                <a:cs typeface="Times New Roman" pitchFamily="34" charset="-120"/>
              </a:rPr>
              <a:t>方法一中分为已知点是切点和不是切点两种情况讨论，相对好理解</a:t>
            </a:r>
            <a:r>
              <a:rPr lang="en-US" altLang="zh-CN" sz="1800" b="0" i="0">
                <a:solidFill>
                  <a:srgbClr val="244061"/>
                </a:solidFill>
                <a:latin typeface="Times New Roman" pitchFamily="34" charset="0"/>
                <a:ea typeface="微软雅黑" pitchFamily="34" charset="-122"/>
                <a:cs typeface="Times New Roman" pitchFamily="34" charset="-120"/>
              </a:rPr>
              <a:t>；方法二的好处是不需要</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分情况讨论</a:t>
            </a:r>
            <a:r>
              <a:rPr lang="en-US" altLang="zh-CN" b="0" i="0" dirty="0">
                <a:solidFill>
                  <a:srgbClr val="244061"/>
                </a:solidFill>
                <a:latin typeface="Times New Roman" pitchFamily="34" charset="0"/>
                <a:ea typeface="微软雅黑" pitchFamily="34" charset="-122"/>
                <a:cs typeface="Times New Roman" pitchFamily="34" charset="-120"/>
              </a:rPr>
              <a:t>，不管已知点是不是切点其坐标都满足切线方程.</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checked= 1 &amp; amp; version = 1.0.5checked=1&amp;version=1.0.5">
    <p:spTree>
      <p:nvGrpSpPr>
        <p:cNvPr id="1" name=""/>
        <p:cNvGrpSpPr/>
        <p:nvPr/>
      </p:nvGrpSpPr>
      <p:grpSpPr>
        <a:xfrm>
          <a:off x="0" y="0"/>
          <a:ext cx="0" cy="0"/>
          <a:chOff x="0" y="0"/>
          <a:chExt cx="0" cy="0"/>
        </a:xfrm>
      </p:grpSpPr>
      <p:pic>
        <p:nvPicPr>
          <p:cNvPr id="2" name="C_4#55b4225e5?vcp=1&amp;pid=613a9607f&amp;color=36,64,97&amp;tib=255,255,255&amp;vtp=1&amp;bt=1" descr="preencoded.png"/>
          <p:cNvPicPr>
            <a:picLocks noChangeAspect="1"/>
          </p:cNvPicPr>
          <p:nvPr/>
        </p:nvPicPr>
        <p:blipFill>
          <a:blip r:embed="rId3"/>
          <a:stretch>
            <a:fillRect/>
          </a:stretch>
        </p:blipFill>
        <p:spPr>
          <a:xfrm>
            <a:off x="557784" y="828000"/>
            <a:ext cx="621792" cy="658368"/>
          </a:xfrm>
          <a:prstGeom prst="rect">
            <a:avLst/>
          </a:prstGeom>
        </p:spPr>
      </p:pic>
      <p:sp>
        <p:nvSpPr>
          <p:cNvPr id="3" name="C_4_BD#55b4225e5?vcp=1&amp;pid=613a9607f&amp;color=61,88,159&amp;vtp=1&amp;bbb=1"/>
          <p:cNvSpPr/>
          <p:nvPr/>
        </p:nvSpPr>
        <p:spPr>
          <a:xfrm>
            <a:off x="1289304" y="946872"/>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易错记</a:t>
            </a:r>
            <a:endParaRPr lang="en-US" altLang="zh-CN" sz="2400" dirty="0"/>
          </a:p>
        </p:txBody>
      </p:sp>
      <p:sp>
        <p:nvSpPr>
          <p:cNvPr id="4" name="C_5_BD#15219c858?vcp=1&amp;pid=55b4225e5&amp;color=101,101,255&amp;vtp=1&amp;bbb=1"/>
          <p:cNvSpPr/>
          <p:nvPr/>
        </p:nvSpPr>
        <p:spPr>
          <a:xfrm>
            <a:off x="539496" y="1469096"/>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易错点1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对导数的定义式理解不准确致错</a:t>
            </a:r>
            <a:endParaRPr lang="en-US" altLang="zh-CN" sz="2200" dirty="0"/>
          </a:p>
        </p:txBody>
      </p:sp>
      <mc:AlternateContent xmlns:mc="http://schemas.openxmlformats.org/markup-compatibility/2006" xmlns:a14="http://schemas.microsoft.com/office/drawing/2010/main">
        <mc:Choice Requires="a14">
          <p:sp>
            <p:nvSpPr>
              <p:cNvPr id="5" name="QO_6_BD.37_1#9e953d37c?vcp=1&amp;vop=1&amp;pid=15219c858&amp;color=36,64,97&amp;vtp=1&amp;bbb=1"/>
              <p:cNvSpPr/>
              <p:nvPr/>
            </p:nvSpPr>
            <p:spPr>
              <a:xfrm>
                <a:off x="539496" y="1920581"/>
                <a:ext cx="11109960" cy="469900"/>
              </a:xfrm>
              <a:prstGeom prst="rect">
                <a:avLst/>
              </a:prstGeom>
              <a:noFill/>
              <a:ln/>
            </p:spPr>
            <p:txBody>
              <a:bodyPr wrap="none" lIns="0" tIns="0" rIns="0" bIns="0" rtlCol="0" anchor="t"/>
              <a:lstStyle/>
              <a:p>
                <a:pPr algn="l" latinLnBrk="1">
                  <a:lnSpc>
                    <a:spcPts val="37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的导函数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满足</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′(2)=2</m:t>
                    </m:r>
                  </m:oMath>
                </a14:m>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limLow>
                      <m:limLow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LowPr>
                      <m:e>
                        <m:r>
                          <m:rPr>
                            <m:nor/>
                          </m:rPr>
                          <a:rPr lang="en-US" altLang="zh-CN" sz="1800" b="0" i="0">
                            <a:solidFill>
                              <a:srgbClr val="244061"/>
                            </a:solidFill>
                            <a:latin typeface="Cambria Math" pitchFamily="34" charset="0"/>
                            <a:ea typeface="Cambria Math" pitchFamily="34" charset="-122"/>
                            <a:cs typeface="Cambria Math" pitchFamily="34" charset="-120"/>
                          </a:rPr>
                          <m:t>lim</m:t>
                        </m:r>
                      </m:e>
                      <m:li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m:t>
                        </m:r>
                      </m:lim>
                    </m:limLow>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(2−3</m:t>
                        </m:r>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(2)</m:t>
                        </m:r>
                      </m:num>
                      <m:den>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6_BD.37_1#9e953d37c?vcp=1&amp;vop=1&amp;pid=15219c858&amp;color=36,64,97&amp;vtp=1&amp;bbb=1"/>
              <p:cNvSpPr>
                <a:spLocks noRot="1" noChangeAspect="1" noMove="1" noResize="1" noEditPoints="1" noAdjustHandles="1" noChangeArrowheads="1" noChangeShapeType="1" noTextEdit="1"/>
              </p:cNvSpPr>
              <p:nvPr/>
            </p:nvSpPr>
            <p:spPr>
              <a:xfrm>
                <a:off x="539496" y="1920581"/>
                <a:ext cx="11109960" cy="469900"/>
              </a:xfrm>
              <a:prstGeom prst="rect">
                <a:avLst/>
              </a:prstGeom>
              <a:blipFill>
                <a:blip r:embed="rId4"/>
                <a:stretch>
                  <a:fillRect b="-1298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6_EX.38_1#9e953d37c?vcp=1&amp;vop=1&amp;pid=15219c858&amp;color=36,64,97&amp;vtp=1&amp;bbb=1"/>
              <p:cNvSpPr/>
              <p:nvPr/>
            </p:nvSpPr>
            <p:spPr>
              <a:xfrm>
                <a:off x="539496" y="2402609"/>
                <a:ext cx="11109960" cy="939800"/>
              </a:xfrm>
              <a:prstGeom prst="rect">
                <a:avLst/>
              </a:prstGeom>
              <a:noFill/>
              <a:ln/>
            </p:spPr>
            <p:txBody>
              <a:bodyPr wrap="none" lIns="0" tIns="0" rIns="0" bIns="0" rtlCol="0" anchor="t"/>
              <a:lstStyle/>
              <a:p>
                <a:pPr algn="l" latinLnBrk="1">
                  <a:lnSpc>
                    <a:spcPts val="37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【错解一】</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′(2)=2</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limLow>
                      <m:limLow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LowPr>
                      <m:e>
                        <m:r>
                          <m:rPr>
                            <m:nor/>
                          </m:rPr>
                          <a:rPr lang="en-US" altLang="zh-CN" sz="1800" b="0" i="0">
                            <a:solidFill>
                              <a:srgbClr val="244061"/>
                            </a:solidFill>
                            <a:latin typeface="Cambria Math" pitchFamily="34" charset="0"/>
                            <a:ea typeface="Cambria Math" pitchFamily="34" charset="-122"/>
                            <a:cs typeface="Cambria Math" pitchFamily="34" charset="-120"/>
                          </a:rPr>
                          <m:t>lim</m:t>
                        </m:r>
                      </m:e>
                      <m:li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m:t>
                        </m:r>
                      </m:lim>
                    </m:limLow>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(2−3</m:t>
                        </m:r>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(2)</m:t>
                        </m:r>
                      </m:num>
                      <m:den>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den>
                    </m:f>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′(2)=2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r>
                  <a:rPr lang="en-US" altLang="zh-CN" b="1" i="0">
                    <a:solidFill>
                      <a:srgbClr val="244061"/>
                    </a:solidFill>
                    <a:latin typeface="SimSun" panose="02010600030101010101" pitchFamily="2" charset="-122"/>
                    <a:ea typeface="微软雅黑" pitchFamily="34" charset="-122"/>
                    <a:cs typeface="Times New Roman" pitchFamily="34" charset="-120"/>
                  </a:rPr>
                  <a:t>    </a:t>
                </a:r>
                <a:r>
                  <a:rPr lang="en-US" altLang="zh-CN" sz="1800" b="1" i="0">
                    <a:solidFill>
                      <a:srgbClr val="244061"/>
                    </a:solidFill>
                    <a:latin typeface="Times New Roman" pitchFamily="34" charset="0"/>
                    <a:ea typeface="微软雅黑" pitchFamily="34" charset="-122"/>
                    <a:cs typeface="Times New Roman" pitchFamily="34" charset="-120"/>
                  </a:rPr>
                  <a:t>【</a:t>
                </a:r>
                <a:r>
                  <a:rPr lang="en-US" altLang="zh-CN" sz="1800" b="1" i="0" dirty="0">
                    <a:solidFill>
                      <a:srgbClr val="244061"/>
                    </a:solidFill>
                    <a:latin typeface="Times New Roman" pitchFamily="34" charset="0"/>
                    <a:ea typeface="微软雅黑" pitchFamily="34" charset="-122"/>
                    <a:cs typeface="Times New Roman" pitchFamily="34" charset="-120"/>
                  </a:rPr>
                  <a:t>错解二】</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′(2)=2</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limLow>
                      <m:limLow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LowPr>
                      <m:e>
                        <m:r>
                          <m:rPr>
                            <m:nor/>
                          </m:rPr>
                          <a:rPr lang="en-US" altLang="zh-CN" sz="1800" b="0" i="0">
                            <a:solidFill>
                              <a:srgbClr val="244061"/>
                            </a:solidFill>
                            <a:latin typeface="Cambria Math" pitchFamily="34" charset="0"/>
                            <a:ea typeface="Cambria Math" pitchFamily="34" charset="-122"/>
                            <a:cs typeface="Cambria Math" pitchFamily="34" charset="-120"/>
                          </a:rPr>
                          <m:t>lim</m:t>
                        </m:r>
                      </m:e>
                      <m:li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m:t>
                        </m:r>
                      </m:lim>
                    </m:limLow>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(2−3</m:t>
                        </m:r>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(2)</m:t>
                        </m:r>
                      </m:num>
                      <m:den>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den>
                    </m:f>
                    <m:r>
                      <a:rPr lang="en-US" altLang="zh-CN" sz="1800" b="0" i="0">
                        <a:solidFill>
                          <a:srgbClr val="244061"/>
                        </a:solidFill>
                        <a:latin typeface="Cambria Math" pitchFamily="34" charset="0"/>
                        <a:ea typeface="Cambria Math" pitchFamily="34" charset="-122"/>
                        <a:cs typeface="Cambria Math" pitchFamily="34" charset="-120"/>
                      </a:rPr>
                      <m:t>=3</m:t>
                    </m:r>
                    <m:limLow>
                      <m:limLow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LowPr>
                      <m:e>
                        <m:r>
                          <m:rPr>
                            <m:nor/>
                          </m:rPr>
                          <a:rPr lang="en-US" altLang="zh-CN" sz="1800" b="0" i="0">
                            <a:solidFill>
                              <a:srgbClr val="244061"/>
                            </a:solidFill>
                            <a:latin typeface="Cambria Math" pitchFamily="34" charset="0"/>
                            <a:ea typeface="Cambria Math" pitchFamily="34" charset="-122"/>
                            <a:cs typeface="Cambria Math" pitchFamily="34" charset="-120"/>
                          </a:rPr>
                          <m:t>lim</m:t>
                        </m:r>
                      </m:e>
                      <m:li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m:t>
                        </m:r>
                      </m:lim>
                    </m:limLow>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(2−3</m:t>
                        </m:r>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(2)</m:t>
                        </m:r>
                      </m:num>
                      <m:den>
                        <m:r>
                          <a:rPr lang="en-US" altLang="zh-CN" sz="1800" b="0" i="0">
                            <a:solidFill>
                              <a:srgbClr val="244061"/>
                            </a:solidFill>
                            <a:latin typeface="Cambria Math" pitchFamily="34" charset="0"/>
                            <a:ea typeface="Cambria Math" pitchFamily="34" charset="-122"/>
                            <a:cs typeface="Cambria Math" pitchFamily="34" charset="-120"/>
                          </a:rPr>
                          <m:t>3</m:t>
                        </m:r>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den>
                    </m:f>
                    <m:r>
                      <a:rPr lang="en-US" altLang="zh-CN" sz="1800" b="0" i="0">
                        <a:solidFill>
                          <a:srgbClr val="244061"/>
                        </a:solidFill>
                        <a:latin typeface="Cambria Math" pitchFamily="34" charset="0"/>
                        <a:ea typeface="Cambria Math" pitchFamily="34" charset="-122"/>
                        <a:cs typeface="Cambria Math" pitchFamily="34" charset="-120"/>
                      </a:rPr>
                      <m:t>=3</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′(2)=6.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6" name="QO_6_EX.38_1#9e953d37c?vcp=1&amp;vop=1&amp;pid=15219c858&amp;color=36,64,97&amp;vtp=1&amp;bbb=1"/>
              <p:cNvSpPr>
                <a:spLocks noRot="1" noChangeAspect="1" noMove="1" noResize="1" noEditPoints="1" noAdjustHandles="1" noChangeArrowheads="1" noChangeShapeType="1" noTextEdit="1"/>
              </p:cNvSpPr>
              <p:nvPr/>
            </p:nvSpPr>
            <p:spPr>
              <a:xfrm>
                <a:off x="539496" y="2402609"/>
                <a:ext cx="11109960" cy="939800"/>
              </a:xfrm>
              <a:prstGeom prst="rect">
                <a:avLst/>
              </a:prstGeom>
              <a:blipFill>
                <a:blip r:embed="rId5"/>
                <a:stretch>
                  <a:fillRect b="-649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6_AN.39_1#9e953d37c?vcp=1&amp;vop=1&amp;pid=15219c858&amp;color=36,64,97&amp;vtp=1&amp;bbb=1"/>
              <p:cNvSpPr/>
              <p:nvPr/>
            </p:nvSpPr>
            <p:spPr>
              <a:xfrm>
                <a:off x="539496" y="3343933"/>
                <a:ext cx="11109960" cy="469900"/>
              </a:xfrm>
              <a:prstGeom prst="rect">
                <a:avLst/>
              </a:prstGeom>
              <a:noFill/>
              <a:ln/>
            </p:spPr>
            <p:txBody>
              <a:bodyPr wrap="none" lIns="0" tIns="0" rIns="0" bIns="0" rtlCol="0" anchor="t"/>
              <a:lstStyle/>
              <a:p>
                <a:pPr algn="l" latinLnBrk="1">
                  <a:lnSpc>
                    <a:spcPts val="3700"/>
                  </a:lnSpc>
                </a:pPr>
                <a:r>
                  <a:rPr lang="en-US" altLang="zh-CN" sz="1800" b="1" i="0" dirty="0">
                    <a:solidFill>
                      <a:srgbClr val="6565FF"/>
                    </a:solidFill>
                    <a:latin typeface="Times New Roman" pitchFamily="34" charset="0"/>
                    <a:ea typeface="微软雅黑" pitchFamily="34" charset="-122"/>
                    <a:cs typeface="Times New Roman" pitchFamily="34" charset="-120"/>
                  </a:rPr>
                  <a:t>【正解】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′(2)=2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nor/>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(2−3</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(2)</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=−3</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nor/>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(2−3</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′(2)=−6.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7" name="QO_6_AN.39_1#9e953d37c?vcp=1&amp;vop=1&amp;pid=15219c858&amp;color=36,64,97&amp;vtp=1&amp;bbb=1"/>
              <p:cNvSpPr>
                <a:spLocks noRot="1" noChangeAspect="1" noMove="1" noResize="1" noEditPoints="1" noAdjustHandles="1" noChangeArrowheads="1" noChangeShapeType="1" noTextEdit="1"/>
              </p:cNvSpPr>
              <p:nvPr/>
            </p:nvSpPr>
            <p:spPr>
              <a:xfrm>
                <a:off x="539496" y="3343933"/>
                <a:ext cx="11109960" cy="469900"/>
              </a:xfrm>
              <a:prstGeom prst="rect">
                <a:avLst/>
              </a:prstGeom>
              <a:blipFill>
                <a:blip r:embed="rId6"/>
                <a:stretch>
                  <a:fillRect l="-1317" b="-1168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7">
                                            <p:bg/>
                                          </p:spTgt>
                                        </p:tgtEl>
                                        <p:attrNameLst>
                                          <p:attrName>style.visibility</p:attrName>
                                        </p:attrNameLst>
                                      </p:cBhvr>
                                      <p:to>
                                        <p:strVal val="visible"/>
                                      </p:to>
                                    </p:set>
                                    <p:animEffect transition="in" filter="fade">
                                      <p:cBhvr>
                                        <p:cTn id="24" dur="500"/>
                                        <p:tgtEl>
                                          <p:spTgt spid="7">
                                            <p:bg/>
                                          </p:spTgt>
                                        </p:tgtEl>
                                      </p:cBhvr>
                                    </p:animEffect>
                                    <p:anim calcmode="lin" valueType="num">
                                      <p:cBhvr>
                                        <p:cTn id="25" dur="500" fill="hold"/>
                                        <p:tgtEl>
                                          <p:spTgt spid="7">
                                            <p:bg/>
                                          </p:spTgt>
                                        </p:tgtEl>
                                        <p:attrNameLst>
                                          <p:attrName>ppt_x</p:attrName>
                                        </p:attrNameLst>
                                      </p:cBhvr>
                                      <p:tavLst>
                                        <p:tav tm="0">
                                          <p:val>
                                            <p:strVal val="#ppt_x"/>
                                          </p:val>
                                        </p:tav>
                                        <p:tav tm="100000">
                                          <p:val>
                                            <p:strVal val="#ppt_x"/>
                                          </p:val>
                                        </p:tav>
                                      </p:tavLst>
                                    </p:anim>
                                    <p:anim calcmode="lin" valueType="num">
                                      <p:cBhvr>
                                        <p:cTn id="26" dur="500" fill="hold"/>
                                        <p:tgtEl>
                                          <p:spTgt spid="7">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anim calcmode="lin" valueType="num">
                                      <p:cBhvr>
                                        <p:cTn id="3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40_1#109328d10?vaa=1&amp;vcp=1&amp;vop=1&amp;pid=15219c858&amp;color=36,64,97&amp;vtp=1&amp;bt=1&amp;bbb=1"/>
              <p:cNvSpPr/>
              <p:nvPr/>
            </p:nvSpPr>
            <p:spPr>
              <a:xfrm>
                <a:off x="539496" y="2224074"/>
                <a:ext cx="11109960" cy="469900"/>
              </a:xfrm>
              <a:prstGeom prst="rect">
                <a:avLst/>
              </a:prstGeom>
              <a:noFill/>
              <a:ln/>
            </p:spPr>
            <p:txBody>
              <a:bodyPr wrap="none" lIns="0" tIns="0" rIns="0" bIns="0" rtlCol="0" anchor="t"/>
              <a:lstStyle/>
              <a:p>
                <a:pPr algn="l" latinLnBrk="1">
                  <a:lnSpc>
                    <a:spcPts val="3700"/>
                  </a:lnSpc>
                </a:pPr>
                <a:r>
                  <a:rPr lang="en-US" altLang="zh-CN" sz="1800" b="1" i="0" dirty="0">
                    <a:solidFill>
                      <a:srgbClr val="244061"/>
                    </a:solidFill>
                    <a:latin typeface="Times New Roman" pitchFamily="34" charset="0"/>
                    <a:ea typeface="微软雅黑" pitchFamily="34" charset="-122"/>
                    <a:cs typeface="Times New Roman" pitchFamily="34" charset="-120"/>
                  </a:rPr>
                  <a:t>1-1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处可导，则</a:t>
                </a:r>
                <a14:m>
                  <m:oMath xmlns:m="http://schemas.openxmlformats.org/officeDocument/2006/math">
                    <m:limLow>
                      <m:limLowPr>
                        <m:ctrlPr>
                          <a:rPr lang="en-US" altLang="zh-CN" sz="1800" b="0" i="1" smtClean="0">
                            <a:solidFill>
                              <a:srgbClr val="244061"/>
                            </a:solidFill>
                            <a:latin typeface="Cambria Math" panose="02040503050406030204" pitchFamily="18" charset="0"/>
                            <a:ea typeface="Cambria Math" pitchFamily="34" charset="-122"/>
                            <a:cs typeface="Cambria Math" pitchFamily="34" charset="-120"/>
                          </a:rPr>
                        </m:ctrlPr>
                      </m:limLowPr>
                      <m:e>
                        <m:r>
                          <m:rPr>
                            <m:nor/>
                          </m:rPr>
                          <a:rPr lang="en-US" altLang="zh-CN" sz="1800" b="0" i="0">
                            <a:solidFill>
                              <a:srgbClr val="244061"/>
                            </a:solidFill>
                            <a:latin typeface="Cambria Math" pitchFamily="34" charset="0"/>
                            <a:ea typeface="Cambria Math" pitchFamily="34" charset="-122"/>
                            <a:cs typeface="Cambria Math" pitchFamily="34" charset="-120"/>
                          </a:rPr>
                          <m:t>lim</m:t>
                        </m:r>
                      </m:e>
                      <m:li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num>
                      <m:den>
                        <m:r>
                          <a:rPr lang="en-US" altLang="zh-CN" sz="1800" b="0" i="0">
                            <a:solidFill>
                              <a:srgbClr val="244061"/>
                            </a:solidFill>
                            <a:latin typeface="Cambria Math" pitchFamily="34" charset="0"/>
                            <a:ea typeface="Cambria Math" pitchFamily="34" charset="-122"/>
                            <a:cs typeface="Cambria Math" pitchFamily="34" charset="-120"/>
                          </a:rPr>
                          <m:t>3</m:t>
                        </m:r>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den>
                    </m:f>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6_BD.40_1#109328d10?vaa=1&amp;vcp=1&amp;vop=1&amp;pid=15219c858&amp;color=36,64,97&amp;vtp=1&amp;bt=1&amp;bbb=1"/>
              <p:cNvSpPr>
                <a:spLocks noRot="1" noChangeAspect="1" noMove="1" noResize="1" noEditPoints="1" noAdjustHandles="1" noChangeArrowheads="1" noChangeShapeType="1" noTextEdit="1"/>
              </p:cNvSpPr>
              <p:nvPr/>
            </p:nvSpPr>
            <p:spPr>
              <a:xfrm>
                <a:off x="539496" y="2224074"/>
                <a:ext cx="11109960" cy="469900"/>
              </a:xfrm>
              <a:prstGeom prst="rect">
                <a:avLst/>
              </a:prstGeom>
              <a:blipFill>
                <a:blip r:embed="rId3"/>
                <a:stretch>
                  <a:fillRect l="-1317" b="-11688"/>
                </a:stretch>
              </a:blipFill>
              <a:ln/>
            </p:spPr>
            <p:txBody>
              <a:bodyPr/>
              <a:lstStyle/>
              <a:p>
                <a:r>
                  <a:rPr lang="zh-CN" altLang="en-US">
                    <a:noFill/>
                  </a:rPr>
                  <a:t> </a:t>
                </a:r>
              </a:p>
            </p:txBody>
          </p:sp>
        </mc:Fallback>
      </mc:AlternateContent>
      <p:sp>
        <p:nvSpPr>
          <p:cNvPr id="3" name="QC_6_AN.42_1#109328d10.bracket?vaa=1&amp;vcp=1&amp;vop=1&amp;pid=15219c858&amp;color=36,64,97&amp;vpa=8&amp;vtp=1"/>
          <p:cNvSpPr/>
          <p:nvPr/>
        </p:nvSpPr>
        <p:spPr>
          <a:xfrm>
            <a:off x="5867781" y="2446832"/>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6_BD.40_2#109328d10.choices?vaa=1&amp;vcp=1&amp;vop=1&amp;pid=15219c858&amp;color=36,64,97&amp;vtp=1&amp;bbb=1"/>
              <p:cNvSpPr/>
              <p:nvPr/>
            </p:nvSpPr>
            <p:spPr>
              <a:xfrm>
                <a:off x="539496" y="2699498"/>
                <a:ext cx="11109960" cy="525844"/>
              </a:xfrm>
              <a:prstGeom prst="rect">
                <a:avLst/>
              </a:prstGeom>
              <a:noFill/>
              <a:ln/>
            </p:spPr>
            <p:txBody>
              <a:bodyPr wrap="none" lIns="0" tIns="0" rIns="0" bIns="0" rtlCol="0" anchor="t"/>
              <a:lstStyle/>
              <a:p>
                <a:pPr latinLnBrk="1">
                  <a:lnSpc>
                    <a:spcPts val="4500"/>
                  </a:lnSpc>
                  <a:tabLst>
                    <a:tab pos="2777490" algn="l"/>
                    <a:tab pos="5707380" algn="l"/>
                    <a:tab pos="867537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3</m:t>
                        </m:r>
                      </m:den>
                    </m:f>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40_2#109328d10.choices?vaa=1&amp;vcp=1&amp;vop=1&amp;pid=15219c858&amp;color=36,64,97&amp;vtp=1&amp;bbb=1"/>
              <p:cNvSpPr>
                <a:spLocks noRot="1" noChangeAspect="1" noMove="1" noResize="1" noEditPoints="1" noAdjustHandles="1" noChangeArrowheads="1" noChangeShapeType="1" noTextEdit="1"/>
              </p:cNvSpPr>
              <p:nvPr/>
            </p:nvSpPr>
            <p:spPr>
              <a:xfrm>
                <a:off x="539496" y="2699498"/>
                <a:ext cx="11109960" cy="525844"/>
              </a:xfrm>
              <a:prstGeom prst="rect">
                <a:avLst/>
              </a:prstGeom>
              <a:blipFill>
                <a:blip r:embed="rId4"/>
                <a:stretch>
                  <a:fillRect l="-1317"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41_1#109328d10?vaa=1&amp;vcp=1&amp;vop=1&amp;pid=15219c858&amp;color=36,64,97&amp;vtp=1&amp;bbb=1"/>
              <p:cNvSpPr/>
              <p:nvPr/>
            </p:nvSpPr>
            <p:spPr>
              <a:xfrm>
                <a:off x="539496" y="3236899"/>
                <a:ext cx="11109960" cy="13589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处可导,所以由导数的定义可得</a:t>
                </a:r>
                <a:endParaRPr lang="en-US" altLang="zh-CN" sz="1800" dirty="0">
                  <a:solidFill>
                    <a:srgbClr val="003760"/>
                  </a:solidFill>
                </a:endParaRPr>
              </a:p>
              <a:p>
                <a:pPr latinLnBrk="1">
                  <a:lnSpc>
                    <a:spcPts val="3700"/>
                  </a:lnSpc>
                </a:pPr>
                <a14:m>
                  <m:oMath xmlns:m="http://schemas.openxmlformats.org/officeDocument/2006/math">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700"/>
                  </a:lnSpc>
                </a:pPr>
                <a14:m>
                  <m:oMath xmlns:m="http://schemas.openxmlformats.org/officeDocument/2006/math">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（提示：注意分子分母中对应符号）</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6_AS.41_1#109328d10?vaa=1&amp;vcp=1&amp;vop=1&amp;pid=15219c858&amp;color=36,64,97&amp;vtp=1&amp;bbb=1"/>
              <p:cNvSpPr>
                <a:spLocks noRot="1" noChangeAspect="1" noMove="1" noResize="1" noEditPoints="1" noAdjustHandles="1" noChangeArrowheads="1" noChangeShapeType="1" noTextEdit="1"/>
              </p:cNvSpPr>
              <p:nvPr/>
            </p:nvSpPr>
            <p:spPr>
              <a:xfrm>
                <a:off x="539496" y="3236899"/>
                <a:ext cx="11109960" cy="1358900"/>
              </a:xfrm>
              <a:prstGeom prst="rect">
                <a:avLst/>
              </a:prstGeom>
              <a:blipFill>
                <a:blip r:embed="rId5"/>
                <a:stretch>
                  <a:fillRect l="-1317" b="-403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checked= 1 &amp; amp; version = 1.0.5checked=1&amp;version=1.0.5">
    <p:spTree>
      <p:nvGrpSpPr>
        <p:cNvPr id="1" name=""/>
        <p:cNvGrpSpPr/>
        <p:nvPr/>
      </p:nvGrpSpPr>
      <p:grpSpPr>
        <a:xfrm>
          <a:off x="0" y="0"/>
          <a:ext cx="0" cy="0"/>
          <a:chOff x="0" y="0"/>
          <a:chExt cx="0" cy="0"/>
        </a:xfrm>
      </p:grpSpPr>
      <p:sp>
        <p:nvSpPr>
          <p:cNvPr id="2" name="C_5_BD#ef2f0dbbf?vcp=1&amp;pid=55b4225e5&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易错点2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对切线的理解不全面</a:t>
            </a:r>
            <a:endParaRPr lang="en-US" altLang="zh-CN" sz="2200" dirty="0">
              <a:solidFill>
                <a:srgbClr val="6565FF"/>
              </a:solidFill>
            </a:endParaRPr>
          </a:p>
        </p:txBody>
      </p:sp>
      <mc:AlternateContent xmlns:mc="http://schemas.openxmlformats.org/markup-compatibility/2006" xmlns:a14="http://schemas.microsoft.com/office/drawing/2010/main">
        <mc:Choice Requires="a14">
          <p:sp>
            <p:nvSpPr>
              <p:cNvPr id="3" name="QB_6_BD.44_1#46f9324fe?vaa=1&amp;vcp=1&amp;vop=1&amp;pid=ef2f0dbbf&amp;color=36,64,97&amp;vtp=1&amp;bbb=1"/>
              <p:cNvSpPr/>
              <p:nvPr/>
            </p:nvSpPr>
            <p:spPr>
              <a:xfrm>
                <a:off x="539496" y="1323626"/>
                <a:ext cx="11109960" cy="361315"/>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𝑥</m:t>
                        </m:r>
                      </m:e>
                    </m:rad>
                  </m:oMath>
                </a14:m>
                <a:r>
                  <a:rPr lang="en-US" altLang="zh-CN" sz="1800" b="0" i="0" dirty="0">
                    <a:solidFill>
                      <a:srgbClr val="244061"/>
                    </a:solidFill>
                    <a:latin typeface="Times New Roman" pitchFamily="34" charset="0"/>
                    <a:ea typeface="微软雅黑" pitchFamily="34" charset="-122"/>
                    <a:cs typeface="Times New Roman" pitchFamily="34" charset="-120"/>
                  </a:rPr>
                  <a:t>图象上的一点</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𝑃</m:t>
                    </m:r>
                    <m:r>
                      <a:rPr lang="en-US" altLang="zh-CN" sz="1800" b="0" i="0" smtClean="0">
                        <a:solidFill>
                          <a:srgbClr val="244061"/>
                        </a:solidFill>
                        <a:latin typeface="Cambria Math" pitchFamily="34" charset="0"/>
                        <a:ea typeface="Cambria Math" pitchFamily="34" charset="-122"/>
                        <a:cs typeface="Cambria Math" pitchFamily="34" charset="-120"/>
                      </a:rPr>
                      <m:t>(0,0)</m:t>
                    </m:r>
                  </m:oMath>
                </a14:m>
                <a:r>
                  <a:rPr lang="en-US" altLang="zh-CN" sz="1800" b="0" i="0" dirty="0">
                    <a:solidFill>
                      <a:srgbClr val="244061"/>
                    </a:solidFill>
                    <a:latin typeface="Times New Roman" pitchFamily="34" charset="0"/>
                    <a:ea typeface="微软雅黑" pitchFamily="34" charset="-122"/>
                    <a:cs typeface="Times New Roman" pitchFamily="34" charset="-120"/>
                  </a:rPr>
                  <a:t>，则曲线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在点</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处的切线方程为</a:t>
                </a:r>
                <a:r>
                  <a:rPr lang="en-US" altLang="zh-CN" sz="1800" i="0">
                    <a:solidFill>
                      <a:srgbClr val="244061"/>
                    </a:solidFill>
                    <a:latin typeface="SimSun" pitchFamily="34" charset="0"/>
                    <a:ea typeface="SimSun" pitchFamily="34" charset="-122"/>
                    <a:cs typeface="SimSun" pitchFamily="34" charset="-120"/>
                  </a:rPr>
                  <a:t>______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3" name="QB_6_BD.44_1#46f9324fe?vaa=1&amp;vcp=1&amp;vop=1&amp;pid=ef2f0dbbf&amp;color=36,64,97&amp;vtp=1&amp;bbb=1"/>
              <p:cNvSpPr>
                <a:spLocks noRot="1" noChangeAspect="1" noMove="1" noResize="1" noEditPoints="1" noAdjustHandles="1" noChangeArrowheads="1" noChangeShapeType="1" noTextEdit="1"/>
              </p:cNvSpPr>
              <p:nvPr/>
            </p:nvSpPr>
            <p:spPr>
              <a:xfrm>
                <a:off x="539496" y="1323626"/>
                <a:ext cx="11109960" cy="361315"/>
              </a:xfrm>
              <a:prstGeom prst="rect">
                <a:avLst/>
              </a:prstGeom>
              <a:blipFill>
                <a:blip r:embed="rId3"/>
                <a:stretch>
                  <a:fillRect t="-3390"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N.46_1#46f9324fe.blank?vaa=1&amp;vcp=1&amp;vop=1&amp;pid=ef2f0dbbf&amp;color=36,64,97&amp;vpa=9&amp;vtp=1&amp;bbb=1"/>
              <p:cNvSpPr/>
              <p:nvPr/>
            </p:nvSpPr>
            <p:spPr>
              <a:xfrm>
                <a:off x="8971597" y="1368702"/>
                <a:ext cx="672084"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6565FF"/>
                        </a:solidFill>
                        <a:latin typeface="Cambria Math" pitchFamily="34" charset="0"/>
                        <a:ea typeface="Cambria Math" pitchFamily="34" charset="-122"/>
                        <a:cs typeface="Cambria Math" pitchFamily="34" charset="-120"/>
                      </a:rPr>
                      <m:t>𝑥</m:t>
                    </m:r>
                    <m:r>
                      <a:rPr lang="en-US" altLang="zh-CN" b="0" i="0" smtClean="0">
                        <a:solidFill>
                          <a:srgbClr val="6565FF"/>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4" name="QB_6_AN.46_1#46f9324fe.blank?vaa=1&amp;vcp=1&amp;vop=1&amp;pid=ef2f0dbbf&amp;color=36,64,97&amp;vpa=9&amp;vtp=1&amp;bbb=1"/>
              <p:cNvSpPr>
                <a:spLocks noRot="1" noChangeAspect="1" noMove="1" noResize="1" noEditPoints="1" noAdjustHandles="1" noChangeArrowheads="1" noChangeShapeType="1" noTextEdit="1"/>
              </p:cNvSpPr>
              <p:nvPr/>
            </p:nvSpPr>
            <p:spPr>
              <a:xfrm>
                <a:off x="8971597" y="1368702"/>
                <a:ext cx="672084" cy="260350"/>
              </a:xfrm>
              <a:prstGeom prst="rect">
                <a:avLst/>
              </a:prstGeom>
              <a:blipFill>
                <a:blip r:embed="rId4"/>
                <a:stretch>
                  <a:fillRect l="-909" r="-2727" b="-1190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6_EX.45_1#46f9324fe?vaa=1&amp;vcp=1&amp;vop=1&amp;pid=ef2f0dbbf&amp;color=36,64,97&amp;vtp=1&amp;bbb=1&amp;hb=1"/>
              <p:cNvSpPr/>
              <p:nvPr/>
            </p:nvSpPr>
            <p:spPr>
              <a:xfrm>
                <a:off x="539496" y="1697442"/>
                <a:ext cx="11109960" cy="2717800"/>
              </a:xfrm>
              <a:prstGeom prst="rect">
                <a:avLst/>
              </a:prstGeom>
              <a:noFill/>
              <a:ln/>
            </p:spPr>
            <p:txBody>
              <a:bodyPr wrap="none" lIns="0" tIns="0" rIns="0" bIns="0" rtlCol="0" anchor="t"/>
              <a:lstStyle/>
              <a:p>
                <a:pPr algn="l" latinLnBrk="1">
                  <a:lnSpc>
                    <a:spcPts val="41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【错解】</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limLow>
                      <m:limLowPr>
                        <m:ctrlPr>
                          <a:rPr lang="en-US" altLang="zh-CN" sz="1800" b="0" i="1" smtClean="0">
                            <a:solidFill>
                              <a:srgbClr val="244061"/>
                            </a:solidFill>
                            <a:latin typeface="Cambria Math" panose="02040503050406030204" pitchFamily="18" charset="0"/>
                            <a:ea typeface="Cambria Math" pitchFamily="34" charset="-122"/>
                            <a:cs typeface="Cambria Math" pitchFamily="34" charset="-120"/>
                          </a:rPr>
                        </m:ctrlPr>
                      </m:limLowPr>
                      <m:e>
                        <m:r>
                          <m:rPr>
                            <m:nor/>
                          </m:rPr>
                          <a:rPr lang="en-US" altLang="zh-CN" sz="1800" b="0" i="0">
                            <a:solidFill>
                              <a:srgbClr val="244061"/>
                            </a:solidFill>
                            <a:latin typeface="Cambria Math" pitchFamily="34" charset="0"/>
                            <a:ea typeface="Cambria Math" pitchFamily="34" charset="-122"/>
                            <a:cs typeface="Cambria Math" pitchFamily="34" charset="-120"/>
                          </a:rPr>
                          <m:t>lim</m:t>
                        </m:r>
                      </m:e>
                      <m:li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num>
                      <m:den>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den>
                    </m:f>
                    <m:r>
                      <a:rPr lang="en-US" altLang="zh-CN" sz="1800" b="0" i="0" smtClean="0">
                        <a:solidFill>
                          <a:srgbClr val="244061"/>
                        </a:solidFill>
                        <a:latin typeface="Cambria Math" pitchFamily="34" charset="0"/>
                        <a:ea typeface="Cambria Math" pitchFamily="34" charset="-122"/>
                        <a:cs typeface="Cambria Math" pitchFamily="34" charset="-120"/>
                      </a:rPr>
                      <m:t>=</m:t>
                    </m:r>
                    <m:limLow>
                      <m:limLowPr>
                        <m:ctrlPr>
                          <a:rPr lang="en-US" altLang="zh-CN" sz="1800" b="0" i="1" smtClean="0">
                            <a:solidFill>
                              <a:srgbClr val="244061"/>
                            </a:solidFill>
                            <a:latin typeface="Cambria Math" panose="02040503050406030204" pitchFamily="18" charset="0"/>
                            <a:ea typeface="Cambria Math" pitchFamily="34" charset="-122"/>
                            <a:cs typeface="Cambria Math" pitchFamily="34" charset="-120"/>
                          </a:rPr>
                        </m:ctrlPr>
                      </m:limLowPr>
                      <m:e>
                        <m:r>
                          <m:rPr>
                            <m:nor/>
                          </m:rPr>
                          <a:rPr lang="en-US" altLang="zh-CN" sz="1800" b="0" i="0">
                            <a:solidFill>
                              <a:srgbClr val="244061"/>
                            </a:solidFill>
                            <a:latin typeface="Cambria Math" pitchFamily="34" charset="0"/>
                            <a:ea typeface="Cambria Math" pitchFamily="34" charset="-122"/>
                            <a:cs typeface="Cambria Math" pitchFamily="34" charset="-120"/>
                          </a:rPr>
                          <m:t>lim</m:t>
                        </m:r>
                      </m:e>
                      <m:li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e>
                        </m:rad>
                        <m:r>
                          <a:rPr lang="en-US" altLang="zh-CN" sz="1800" b="0" i="0">
                            <a:solidFill>
                              <a:srgbClr val="244061"/>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𝑥</m:t>
                            </m:r>
                          </m:e>
                        </m:rad>
                      </m:num>
                      <m:den>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den>
                    </m:f>
                    <m:r>
                      <a:rPr lang="en-US" altLang="zh-CN" sz="1800" b="0" i="0" smtClean="0">
                        <a:solidFill>
                          <a:srgbClr val="244061"/>
                        </a:solidFill>
                        <a:latin typeface="Cambria Math" pitchFamily="34" charset="0"/>
                        <a:ea typeface="Cambria Math" pitchFamily="34" charset="-122"/>
                        <a:cs typeface="Cambria Math" pitchFamily="34" charset="-120"/>
                      </a:rPr>
                      <m:t>=</m:t>
                    </m:r>
                    <m:limLow>
                      <m:limLowPr>
                        <m:ctrlPr>
                          <a:rPr lang="en-US" altLang="zh-CN" sz="1800" b="0" i="1" smtClean="0">
                            <a:solidFill>
                              <a:srgbClr val="244061"/>
                            </a:solidFill>
                            <a:latin typeface="Cambria Math" panose="02040503050406030204" pitchFamily="18" charset="0"/>
                            <a:ea typeface="Cambria Math" pitchFamily="34" charset="-122"/>
                            <a:cs typeface="Cambria Math" pitchFamily="34" charset="-120"/>
                          </a:rPr>
                        </m:ctrlPr>
                      </m:limLowPr>
                      <m:e>
                        <m:r>
                          <m:rPr>
                            <m:nor/>
                          </m:rPr>
                          <a:rPr lang="en-US" altLang="zh-CN" sz="1800" b="0" i="0">
                            <a:solidFill>
                              <a:srgbClr val="244061"/>
                            </a:solidFill>
                            <a:latin typeface="Cambria Math" pitchFamily="34" charset="0"/>
                            <a:ea typeface="Cambria Math" pitchFamily="34" charset="-122"/>
                            <a:cs typeface="Cambria Math" pitchFamily="34" charset="-120"/>
                          </a:rPr>
                          <m:t>lim</m:t>
                        </m:r>
                      </m:e>
                      <m:li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e>
                        </m:rad>
                        <m:r>
                          <a:rPr lang="en-US" altLang="zh-CN" sz="1800" b="0" i="0">
                            <a:solidFill>
                              <a:srgbClr val="244061"/>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𝑥</m:t>
                            </m:r>
                          </m:e>
                        </m:rad>
                      </m:den>
                    </m:f>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𝑥</m:t>
                            </m:r>
                          </m:e>
                        </m:rad>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′(0)</m:t>
                    </m:r>
                  </m:oMath>
                </a14:m>
                <a:r>
                  <a:rPr lang="en-US" altLang="zh-CN" sz="1800" b="0" i="0" dirty="0">
                    <a:solidFill>
                      <a:srgbClr val="244061"/>
                    </a:solidFill>
                    <a:latin typeface="Times New Roman" pitchFamily="34" charset="0"/>
                    <a:ea typeface="微软雅黑" pitchFamily="34" charset="-122"/>
                    <a:cs typeface="Times New Roman" pitchFamily="34" charset="-120"/>
                  </a:rPr>
                  <a:t>不存在，所以在点</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处的切线不存在.</a:t>
                </a:r>
                <a:endParaRPr lang="en-US" altLang="zh-CN" sz="1800" dirty="0">
                  <a:solidFill>
                    <a:srgbClr val="244061"/>
                  </a:solidFill>
                </a:endParaRPr>
              </a:p>
              <a:p>
                <a:pPr latinLnBrk="1">
                  <a:lnSpc>
                    <a:spcPts val="3300"/>
                  </a:lnSpc>
                </a:pPr>
                <a:r>
                  <a:rPr lang="en-US" altLang="zh-CN" b="1" i="0">
                    <a:solidFill>
                      <a:srgbClr val="244061"/>
                    </a:solidFill>
                    <a:latin typeface="SimSun" panose="02010600030101010101" pitchFamily="2" charset="-122"/>
                    <a:ea typeface="微软雅黑" pitchFamily="34" charset="-122"/>
                    <a:cs typeface="Times New Roman" pitchFamily="34" charset="-120"/>
                  </a:rPr>
                  <a:t>    </a:t>
                </a:r>
                <a:r>
                  <a:rPr lang="en-US" altLang="zh-CN" sz="1800" b="1" i="0">
                    <a:solidFill>
                      <a:srgbClr val="244061"/>
                    </a:solidFill>
                    <a:latin typeface="Times New Roman" pitchFamily="34" charset="0"/>
                    <a:ea typeface="微软雅黑" pitchFamily="34" charset="-122"/>
                    <a:cs typeface="Times New Roman" pitchFamily="34" charset="-120"/>
                  </a:rPr>
                  <a:t>【</a:t>
                </a:r>
                <a:r>
                  <a:rPr lang="en-US" altLang="zh-CN" sz="1800" b="1" i="0" dirty="0">
                    <a:solidFill>
                      <a:srgbClr val="244061"/>
                    </a:solidFill>
                    <a:latin typeface="Times New Roman" pitchFamily="34" charset="0"/>
                    <a:ea typeface="微软雅黑" pitchFamily="34" charset="-122"/>
                    <a:cs typeface="Times New Roman" pitchFamily="34" charset="-120"/>
                  </a:rPr>
                  <a:t>错因分析】</a:t>
                </a:r>
                <a:r>
                  <a:rPr lang="en-US" altLang="zh-CN" sz="1800" b="0" i="0" dirty="0">
                    <a:solidFill>
                      <a:srgbClr val="244061"/>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′(0)</m:t>
                    </m:r>
                  </m:oMath>
                </a14:m>
                <a:r>
                  <a:rPr lang="en-US" altLang="zh-CN" sz="1800" b="0" i="0" dirty="0">
                    <a:solidFill>
                      <a:srgbClr val="244061"/>
                    </a:solidFill>
                    <a:latin typeface="Times New Roman" pitchFamily="34" charset="0"/>
                    <a:ea typeface="微软雅黑" pitchFamily="34" charset="-122"/>
                    <a:cs typeface="Times New Roman" pitchFamily="34" charset="-120"/>
                  </a:rPr>
                  <a:t>不存在，误认为曲线在点</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处的切线不存在.事实上</a:t>
                </a:r>
                <a:r>
                  <a:rPr lang="en-US" altLang="zh-CN" sz="1800" b="0" i="0">
                    <a:solidFill>
                      <a:srgbClr val="244061"/>
                    </a:solidFill>
                    <a:latin typeface="Times New Roman" pitchFamily="34" charset="0"/>
                    <a:ea typeface="微软雅黑" pitchFamily="34" charset="-122"/>
                    <a:cs typeface="Times New Roman" pitchFamily="34" charset="-120"/>
                  </a:rPr>
                  <a:t>，导数不存在不代表曲线在该点处</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的切线不存在</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a:p>
                <a:pPr latinLnBrk="1">
                  <a:lnSpc>
                    <a:spcPts val="4100"/>
                  </a:lnSpc>
                </a:pPr>
                <a:r>
                  <a:rPr lang="en-US" altLang="zh-CN" b="1" i="0">
                    <a:solidFill>
                      <a:srgbClr val="244061"/>
                    </a:solidFill>
                    <a:latin typeface="SimSun" panose="02010600030101010101" pitchFamily="2" charset="-122"/>
                    <a:ea typeface="微软雅黑" pitchFamily="34" charset="-122"/>
                    <a:cs typeface="Times New Roman" pitchFamily="34" charset="-120"/>
                  </a:rPr>
                  <a:t>    </a:t>
                </a:r>
                <a:r>
                  <a:rPr lang="en-US" altLang="zh-CN" sz="1800" b="1" i="0">
                    <a:solidFill>
                      <a:srgbClr val="244061"/>
                    </a:solidFill>
                    <a:latin typeface="Times New Roman" pitchFamily="34" charset="0"/>
                    <a:ea typeface="微软雅黑" pitchFamily="34" charset="-122"/>
                    <a:cs typeface="Times New Roman" pitchFamily="34" charset="-120"/>
                  </a:rPr>
                  <a:t>【</a:t>
                </a:r>
                <a:r>
                  <a:rPr lang="en-US" altLang="zh-CN" sz="1800" b="1" i="0" dirty="0">
                    <a:solidFill>
                      <a:srgbClr val="244061"/>
                    </a:solidFill>
                    <a:latin typeface="Times New Roman" pitchFamily="34" charset="0"/>
                    <a:ea typeface="微软雅黑" pitchFamily="34" charset="-122"/>
                    <a:cs typeface="Times New Roman" pitchFamily="34" charset="-120"/>
                  </a:rPr>
                  <a:t>正解】</a:t>
                </a:r>
                <a14:m>
                  <m:oMath xmlns:m="http://schemas.openxmlformats.org/officeDocument/2006/math">
                    <m:limLow>
                      <m:limLowPr>
                        <m:ctrlPr>
                          <a:rPr lang="en-US" altLang="zh-CN" sz="1800" b="0" i="1" smtClean="0">
                            <a:solidFill>
                              <a:srgbClr val="244061"/>
                            </a:solidFill>
                            <a:latin typeface="Cambria Math" panose="02040503050406030204" pitchFamily="18" charset="0"/>
                            <a:ea typeface="Cambria Math" pitchFamily="34" charset="-122"/>
                            <a:cs typeface="Cambria Math" pitchFamily="34" charset="-120"/>
                          </a:rPr>
                        </m:ctrlPr>
                      </m:limLowPr>
                      <m:e>
                        <m:r>
                          <m:rPr>
                            <m:nor/>
                          </m:rPr>
                          <a:rPr lang="en-US" altLang="zh-CN" sz="1800" b="0" i="0">
                            <a:solidFill>
                              <a:srgbClr val="244061"/>
                            </a:solidFill>
                            <a:latin typeface="Cambria Math" pitchFamily="34" charset="0"/>
                            <a:ea typeface="Cambria Math" pitchFamily="34" charset="-122"/>
                            <a:cs typeface="Cambria Math" pitchFamily="34" charset="-120"/>
                          </a:rPr>
                          <m:t>lim</m:t>
                        </m:r>
                      </m:e>
                      <m:li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(0+</m:t>
                        </m:r>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(0)</m:t>
                        </m:r>
                      </m:num>
                      <m:den>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den>
                    </m:f>
                    <m:r>
                      <a:rPr lang="en-US" altLang="zh-CN" sz="1800" b="0" i="0" smtClean="0">
                        <a:solidFill>
                          <a:srgbClr val="244061"/>
                        </a:solidFill>
                        <a:latin typeface="Cambria Math" pitchFamily="34" charset="0"/>
                        <a:ea typeface="Cambria Math" pitchFamily="34" charset="-122"/>
                        <a:cs typeface="Cambria Math" pitchFamily="34" charset="-120"/>
                      </a:rPr>
                      <m:t>=</m:t>
                    </m:r>
                    <m:limLow>
                      <m:limLowPr>
                        <m:ctrlPr>
                          <a:rPr lang="en-US" altLang="zh-CN" sz="1800" b="0" i="1" smtClean="0">
                            <a:solidFill>
                              <a:srgbClr val="244061"/>
                            </a:solidFill>
                            <a:latin typeface="Cambria Math" panose="02040503050406030204" pitchFamily="18" charset="0"/>
                            <a:ea typeface="Cambria Math" pitchFamily="34" charset="-122"/>
                            <a:cs typeface="Cambria Math" pitchFamily="34" charset="-120"/>
                          </a:rPr>
                        </m:ctrlPr>
                      </m:limLowPr>
                      <m:e>
                        <m:r>
                          <m:rPr>
                            <m:nor/>
                          </m:rPr>
                          <a:rPr lang="en-US" altLang="zh-CN" sz="1800" b="0" i="0">
                            <a:solidFill>
                              <a:srgbClr val="244061"/>
                            </a:solidFill>
                            <a:latin typeface="Cambria Math" pitchFamily="34" charset="0"/>
                            <a:ea typeface="Cambria Math" pitchFamily="34" charset="-122"/>
                            <a:cs typeface="Cambria Math" pitchFamily="34" charset="-120"/>
                          </a:rPr>
                          <m:t>lim</m:t>
                        </m:r>
                      </m:e>
                      <m:li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e>
                        </m:rad>
                      </m:num>
                      <m:den>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den>
                    </m:f>
                    <m:r>
                      <a:rPr lang="en-US" altLang="zh-CN" sz="1800" b="0" i="0" smtClean="0">
                        <a:solidFill>
                          <a:srgbClr val="244061"/>
                        </a:solidFill>
                        <a:latin typeface="Cambria Math" pitchFamily="34" charset="0"/>
                        <a:ea typeface="Cambria Math" pitchFamily="34" charset="-122"/>
                        <a:cs typeface="Cambria Math" pitchFamily="34" charset="-120"/>
                      </a:rPr>
                      <m:t>=</m:t>
                    </m:r>
                    <m:limLow>
                      <m:limLowPr>
                        <m:ctrlPr>
                          <a:rPr lang="en-US" altLang="zh-CN" sz="1800" b="0" i="1" smtClean="0">
                            <a:solidFill>
                              <a:srgbClr val="244061"/>
                            </a:solidFill>
                            <a:latin typeface="Cambria Math" panose="02040503050406030204" pitchFamily="18" charset="0"/>
                            <a:ea typeface="Cambria Math" pitchFamily="34" charset="-122"/>
                            <a:cs typeface="Cambria Math" pitchFamily="34" charset="-120"/>
                          </a:rPr>
                        </m:ctrlPr>
                      </m:limLowPr>
                      <m:e>
                        <m:r>
                          <m:rPr>
                            <m:nor/>
                          </m:rPr>
                          <a:rPr lang="en-US" altLang="zh-CN" sz="1800" b="0" i="0">
                            <a:solidFill>
                              <a:srgbClr val="244061"/>
                            </a:solidFill>
                            <a:latin typeface="Cambria Math" pitchFamily="34" charset="0"/>
                            <a:ea typeface="Cambria Math" pitchFamily="34" charset="-122"/>
                            <a:cs typeface="Cambria Math" pitchFamily="34" charset="-120"/>
                          </a:rPr>
                          <m:t>lim</m:t>
                        </m:r>
                      </m:e>
                      <m:li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e>
                        </m:rad>
                      </m:den>
                    </m:f>
                  </m:oMath>
                </a14:m>
                <a:r>
                  <a:rPr lang="en-US" altLang="zh-CN" sz="1800" b="0" i="0" dirty="0">
                    <a:solidFill>
                      <a:srgbClr val="244061"/>
                    </a:solidFill>
                    <a:latin typeface="Times New Roman" pitchFamily="34" charset="0"/>
                    <a:ea typeface="微软雅黑" pitchFamily="34" charset="-122"/>
                    <a:cs typeface="Times New Roman" pitchFamily="34" charset="-120"/>
                  </a:rPr>
                  <a:t>，根据切线的定义，当</a:t>
                </a:r>
                <a14:m>
                  <m:oMath xmlns:m="http://schemas.openxmlformats.org/officeDocument/2006/math">
                    <m:d>
                      <m:dPr>
                        <m:begChr m:val=""/>
                        <m:endChr m:val=""/>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dPr>
                      <m:e>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时</a:t>
                </a:r>
                <a:r>
                  <a:rPr lang="en-US" altLang="zh-CN" sz="1800" b="0" i="0">
                    <a:solidFill>
                      <a:srgbClr val="244061"/>
                    </a:solidFill>
                    <a:latin typeface="Times New Roman" pitchFamily="34" charset="0"/>
                    <a:ea typeface="微软雅黑" pitchFamily="34" charset="-122"/>
                    <a:cs typeface="Times New Roman" pitchFamily="34" charset="-120"/>
                  </a:rPr>
                  <a:t>，割线的倾斜角无限趋近</a:t>
                </a:r>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于</a:t>
                </a:r>
                <a14:m>
                  <m:oMath xmlns:m="http://schemas.openxmlformats.org/officeDocument/2006/math">
                    <m:f>
                      <m:f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244061"/>
                            </a:solidFill>
                            <a:latin typeface="Cambria Math" pitchFamily="34" charset="0"/>
                            <a:ea typeface="Cambria Math" pitchFamily="34" charset="-122"/>
                            <a:cs typeface="Cambria Math" pitchFamily="34" charset="-120"/>
                          </a:rPr>
                          <m:t>π</m:t>
                        </m:r>
                      </m:num>
                      <m:den>
                        <m:r>
                          <a:rPr lang="en-US" altLang="zh-CN" b="0" i="0">
                            <a:solidFill>
                              <a:srgbClr val="244061"/>
                            </a:solidFill>
                            <a:latin typeface="Cambria Math" pitchFamily="34" charset="0"/>
                            <a:ea typeface="Cambria Math" pitchFamily="34" charset="-122"/>
                            <a:cs typeface="Cambria Math" pitchFamily="34" charset="-120"/>
                          </a:rPr>
                          <m:t>2</m:t>
                        </m:r>
                      </m:den>
                    </m:f>
                  </m:oMath>
                </a14:m>
                <a:r>
                  <a:rPr lang="en-US" altLang="zh-CN" b="0" i="0" dirty="0">
                    <a:solidFill>
                      <a:srgbClr val="244061"/>
                    </a:solidFill>
                    <a:latin typeface="Times New Roman" pitchFamily="34" charset="0"/>
                    <a:ea typeface="微软雅黑" pitchFamily="34" charset="-122"/>
                    <a:cs typeface="Times New Roman" pitchFamily="34" charset="-120"/>
                  </a:rPr>
                  <a:t>，故切线的斜率不存在，故曲线在点</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𝑃</m:t>
                    </m:r>
                  </m:oMath>
                </a14:m>
                <a:r>
                  <a:rPr lang="en-US" altLang="zh-CN" b="0" i="0" dirty="0">
                    <a:solidFill>
                      <a:srgbClr val="244061"/>
                    </a:solidFill>
                    <a:latin typeface="Times New Roman" pitchFamily="34" charset="0"/>
                    <a:ea typeface="微软雅黑" pitchFamily="34" charset="-122"/>
                    <a:cs typeface="Times New Roman" pitchFamily="34" charset="-120"/>
                  </a:rPr>
                  <a:t>处的切线为</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𝑦</m:t>
                    </m:r>
                  </m:oMath>
                </a14:m>
                <a:r>
                  <a:rPr lang="en-US" altLang="zh-CN" b="0" i="0" dirty="0">
                    <a:solidFill>
                      <a:srgbClr val="244061"/>
                    </a:solidFill>
                    <a:latin typeface="Times New Roman" pitchFamily="34" charset="0"/>
                    <a:ea typeface="微软雅黑" pitchFamily="34" charset="-122"/>
                    <a:cs typeface="Times New Roman" pitchFamily="34" charset="-120"/>
                  </a:rPr>
                  <a:t>轴，即切线方程为</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𝑥</m:t>
                    </m:r>
                    <m:r>
                      <a:rPr lang="en-US" altLang="zh-CN" b="0" i="0" smtClean="0">
                        <a:solidFill>
                          <a:srgbClr val="244061"/>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5" name="QB_6_EX.45_1#46f9324fe?vaa=1&amp;vcp=1&amp;vop=1&amp;pid=ef2f0dbbf&amp;color=36,64,97&amp;vtp=1&amp;bbb=1&amp;hb=1"/>
              <p:cNvSpPr>
                <a:spLocks noRot="1" noChangeAspect="1" noMove="1" noResize="1" noEditPoints="1" noAdjustHandles="1" noChangeArrowheads="1" noChangeShapeType="1" noTextEdit="1"/>
              </p:cNvSpPr>
              <p:nvPr/>
            </p:nvSpPr>
            <p:spPr>
              <a:xfrm>
                <a:off x="539496" y="1697442"/>
                <a:ext cx="11109960" cy="2717800"/>
              </a:xfrm>
              <a:prstGeom prst="rect">
                <a:avLst/>
              </a:prstGeom>
              <a:blipFill>
                <a:blip r:embed="rId5"/>
                <a:stretch>
                  <a:fillRect l="-1317" r="-439" b="-313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4">
                                            <p:bg/>
                                          </p:spTgt>
                                        </p:tgtEl>
                                        <p:attrNameLst>
                                          <p:attrName>style.visibility</p:attrName>
                                        </p:attrNameLst>
                                      </p:cBhvr>
                                      <p:to>
                                        <p:strVal val="visible"/>
                                      </p:to>
                                    </p:set>
                                    <p:animEffect transition="in" filter="fade">
                                      <p:cBhvr>
                                        <p:cTn id="44" dur="500"/>
                                        <p:tgtEl>
                                          <p:spTgt spid="4">
                                            <p:bg/>
                                          </p:spTgt>
                                        </p:tgtEl>
                                      </p:cBhvr>
                                    </p:animEffect>
                                    <p:anim calcmode="lin" valueType="num">
                                      <p:cBhvr>
                                        <p:cTn id="45" dur="500" fill="hold"/>
                                        <p:tgtEl>
                                          <p:spTgt spid="4">
                                            <p:bg/>
                                          </p:spTgt>
                                        </p:tgtEl>
                                        <p:attrNameLst>
                                          <p:attrName>ppt_x</p:attrName>
                                        </p:attrNameLst>
                                      </p:cBhvr>
                                      <p:tavLst>
                                        <p:tav tm="0">
                                          <p:val>
                                            <p:strVal val="#ppt_x"/>
                                          </p:val>
                                        </p:tav>
                                        <p:tav tm="100000">
                                          <p:val>
                                            <p:strVal val="#ppt_x"/>
                                          </p:val>
                                        </p:tav>
                                      </p:tavLst>
                                    </p:anim>
                                    <p:anim calcmode="lin" valueType="num">
                                      <p:cBhvr>
                                        <p:cTn id="46" dur="500" fill="hold"/>
                                        <p:tgtEl>
                                          <p:spTgt spid="4">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4">
                                            <p:txEl>
                                              <p:pRg st="0" end="0"/>
                                            </p:txEl>
                                          </p:spTgt>
                                        </p:tgtEl>
                                        <p:attrNameLst>
                                          <p:attrName>style.visibility</p:attrName>
                                        </p:attrNameLst>
                                      </p:cBhvr>
                                      <p:to>
                                        <p:strVal val="visible"/>
                                      </p:to>
                                    </p:set>
                                    <p:animEffect transition="in" filter="fade">
                                      <p:cBhvr>
                                        <p:cTn id="49" dur="500"/>
                                        <p:tgtEl>
                                          <p:spTgt spid="4">
                                            <p:txEl>
                                              <p:pRg st="0" end="0"/>
                                            </p:txEl>
                                          </p:spTgt>
                                        </p:tgtEl>
                                      </p:cBhvr>
                                    </p:animEffect>
                                    <p:anim calcmode="lin" valueType="num">
                                      <p:cBhvr>
                                        <p:cTn id="5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checked= 1 &amp; amp; version = 1.0.5checked=1&amp;version=1.0.5">
    <p:spTree>
      <p:nvGrpSpPr>
        <p:cNvPr id="1" name=""/>
        <p:cNvGrpSpPr/>
        <p:nvPr/>
      </p:nvGrpSpPr>
      <p:grpSpPr>
        <a:xfrm>
          <a:off x="0" y="0"/>
          <a:ext cx="0" cy="0"/>
          <a:chOff x="0" y="0"/>
          <a:chExt cx="0" cy="0"/>
        </a:xfrm>
      </p:grpSpPr>
      <p:pic>
        <p:nvPicPr>
          <p:cNvPr id="2" name="C_1#e233293e8.fixed?vcp=1&amp;color=36,64,97&amp;tib=255,255,255&amp;vtp=1" descr="preencoded.png"/>
          <p:cNvPicPr>
            <a:picLocks noChangeAspect="1"/>
          </p:cNvPicPr>
          <p:nvPr/>
        </p:nvPicPr>
        <p:blipFill>
          <a:blip r:embed="rId3"/>
          <a:stretch>
            <a:fillRect/>
          </a:stretch>
        </p:blipFill>
        <p:spPr>
          <a:xfrm>
            <a:off x="4873752" y="2020824"/>
            <a:ext cx="2414016" cy="1344168"/>
          </a:xfrm>
          <a:prstGeom prst="rect">
            <a:avLst/>
          </a:prstGeom>
        </p:spPr>
      </p:pic>
      <p:sp>
        <p:nvSpPr>
          <p:cNvPr id="3" name="C_1_BD#e233293e8.fixed?vcp=1&amp;color=61,88,159&amp;vtp=1&amp;bbb=1"/>
          <p:cNvSpPr/>
          <p:nvPr/>
        </p:nvSpPr>
        <p:spPr>
          <a:xfrm>
            <a:off x="4946904" y="2093976"/>
            <a:ext cx="2304288"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第六章</a:t>
            </a:r>
            <a:endParaRPr lang="en-US" altLang="zh-CN" sz="5400" dirty="0"/>
          </a:p>
        </p:txBody>
      </p:sp>
      <p:sp>
        <p:nvSpPr>
          <p:cNvPr id="4" name="C_1_BD#e233293e8.fixed?vcp=1&amp;color=61,88,159&amp;vtp=1&amp;bbb=1"/>
          <p:cNvSpPr/>
          <p:nvPr/>
        </p:nvSpPr>
        <p:spPr>
          <a:xfrm>
            <a:off x="0" y="3657600"/>
            <a:ext cx="12188952" cy="923544"/>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导数及其应用</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48_1#c850fc806?vaa=1&amp;vcp=1&amp;vop=1&amp;pid=ef2f0dbbf&amp;color=36,64,97&amp;vtp=1&amp;bt=1&amp;bbb=1"/>
              <p:cNvSpPr/>
              <p:nvPr/>
            </p:nvSpPr>
            <p:spPr>
              <a:xfrm>
                <a:off x="539496" y="2370917"/>
                <a:ext cx="11109960" cy="525844"/>
              </a:xfrm>
              <a:prstGeom prst="rect">
                <a:avLst/>
              </a:prstGeom>
              <a:noFill/>
              <a:ln/>
            </p:spPr>
            <p:txBody>
              <a:bodyPr wrap="none" lIns="0" tIns="0" rIns="0" bIns="0" rtlCol="0" anchor="t"/>
              <a:lstStyle/>
              <a:p>
                <a:pPr algn="l" latinLnBrk="1">
                  <a:lnSpc>
                    <a:spcPts val="4500"/>
                  </a:lnSpc>
                </a:pPr>
                <a:r>
                  <a:rPr lang="en-US" altLang="zh-CN" sz="1800" b="1" i="0" dirty="0">
                    <a:solidFill>
                      <a:srgbClr val="244061"/>
                    </a:solidFill>
                    <a:latin typeface="Times New Roman" pitchFamily="34" charset="0"/>
                    <a:ea typeface="微软雅黑" pitchFamily="34" charset="-122"/>
                    <a:cs typeface="Times New Roman" pitchFamily="34" charset="-120"/>
                  </a:rPr>
                  <a:t>2-1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𝑥</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，则曲线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轴交点处的切线方程为</a:t>
                </a:r>
                <a:r>
                  <a:rPr lang="en-US" altLang="zh-CN" sz="1800" i="0">
                    <a:solidFill>
                      <a:srgbClr val="244061"/>
                    </a:solidFill>
                    <a:latin typeface="SimSun" pitchFamily="34" charset="0"/>
                    <a:ea typeface="SimSun" pitchFamily="34" charset="-122"/>
                    <a:cs typeface="SimSun" pitchFamily="34" charset="-120"/>
                  </a:rPr>
                  <a:t>______________________________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B_6_BD.48_1#c850fc806?vaa=1&amp;vcp=1&amp;vop=1&amp;pid=ef2f0dbbf&amp;color=36,64,97&amp;vtp=1&amp;bt=1&amp;bbb=1"/>
              <p:cNvSpPr>
                <a:spLocks noRot="1" noChangeAspect="1" noMove="1" noResize="1" noEditPoints="1" noAdjustHandles="1" noChangeArrowheads="1" noChangeShapeType="1" noTextEdit="1"/>
              </p:cNvSpPr>
              <p:nvPr/>
            </p:nvSpPr>
            <p:spPr>
              <a:xfrm>
                <a:off x="539496" y="2370917"/>
                <a:ext cx="11109960" cy="525844"/>
              </a:xfrm>
              <a:prstGeom prst="rect">
                <a:avLst/>
              </a:prstGeom>
              <a:blipFill>
                <a:blip r:embed="rId3"/>
                <a:stretch>
                  <a:fillRect l="-1317"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50_1#c850fc806.blank?vaa=1&amp;vcp=1&amp;vop=1&amp;pid=ef2f0dbbf&amp;color=36,64,97&amp;vpa=10&amp;vtp=1&amp;bbb=1"/>
              <p:cNvSpPr/>
              <p:nvPr/>
            </p:nvSpPr>
            <p:spPr>
              <a:xfrm>
                <a:off x="6940486" y="2511697"/>
                <a:ext cx="3320542" cy="273495"/>
              </a:xfrm>
              <a:prstGeom prst="rect">
                <a:avLst/>
              </a:prstGeom>
              <a:noFill/>
              <a:ln/>
            </p:spPr>
            <p:txBody>
              <a:bodyPr wrap="none" lIns="0" tIns="0" rIns="0" bIns="0" rtlCol="0" anchor="t"/>
              <a:lstStyle/>
              <a:p>
                <a:pPr algn="ctr" latinLnBrk="1">
                  <a:lnSpc>
                    <a:spcPts val="2300"/>
                  </a:lnSpc>
                </a:pPr>
                <a14:m>
                  <m:oMath xmlns:m="http://schemas.openxmlformats.org/officeDocument/2006/math">
                    <m:r>
                      <a:rPr lang="en-US" altLang="zh-CN" b="0" i="0" smtClean="0">
                        <a:solidFill>
                          <a:srgbClr val="6565FF"/>
                        </a:solidFill>
                        <a:latin typeface="Cambria Math" pitchFamily="34" charset="0"/>
                        <a:ea typeface="Cambria Math" pitchFamily="34" charset="-122"/>
                        <a:cs typeface="Cambria Math" pitchFamily="34" charset="-120"/>
                      </a:rPr>
                      <m:t>2</m:t>
                    </m:r>
                    <m:r>
                      <a:rPr lang="en-US" altLang="zh-CN" b="0" i="0" smtClean="0">
                        <a:solidFill>
                          <a:srgbClr val="6565FF"/>
                        </a:solidFill>
                        <a:latin typeface="Cambria Math" pitchFamily="34" charset="0"/>
                        <a:ea typeface="Cambria Math" pitchFamily="34" charset="-122"/>
                        <a:cs typeface="Cambria Math" pitchFamily="34" charset="-120"/>
                      </a:rPr>
                      <m:t>𝑥</m:t>
                    </m:r>
                    <m:r>
                      <a:rPr lang="en-US" altLang="zh-CN" b="0" i="0" smtClean="0">
                        <a:solidFill>
                          <a:srgbClr val="6565FF"/>
                        </a:solidFill>
                        <a:latin typeface="Cambria Math" pitchFamily="34" charset="0"/>
                        <a:ea typeface="Cambria Math" pitchFamily="34" charset="-122"/>
                        <a:cs typeface="Cambria Math" pitchFamily="34" charset="-120"/>
                      </a:rPr>
                      <m:t>−</m:t>
                    </m:r>
                    <m:r>
                      <a:rPr lang="en-US" altLang="zh-CN" b="0" i="0" smtClean="0">
                        <a:solidFill>
                          <a:srgbClr val="6565FF"/>
                        </a:solidFill>
                        <a:latin typeface="Cambria Math" pitchFamily="34" charset="0"/>
                        <a:ea typeface="Cambria Math" pitchFamily="34" charset="-122"/>
                        <a:cs typeface="Cambria Math" pitchFamily="34" charset="-120"/>
                      </a:rPr>
                      <m:t>𝑦</m:t>
                    </m:r>
                    <m:r>
                      <a:rPr lang="en-US" altLang="zh-CN" b="0" i="0" smtClean="0">
                        <a:solidFill>
                          <a:srgbClr val="6565FF"/>
                        </a:solidFill>
                        <a:latin typeface="Cambria Math" pitchFamily="34" charset="0"/>
                        <a:ea typeface="Cambria Math" pitchFamily="34" charset="-122"/>
                        <a:cs typeface="Cambria Math" pitchFamily="34" charset="-120"/>
                      </a:rPr>
                      <m:t>−2=0</m:t>
                    </m:r>
                  </m:oMath>
                </a14:m>
                <a:r>
                  <a:rPr lang="en-US" altLang="zh-CN"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b="0" i="0" smtClean="0">
                        <a:solidFill>
                          <a:srgbClr val="6565FF"/>
                        </a:solidFill>
                        <a:latin typeface="Cambria Math" pitchFamily="34" charset="0"/>
                        <a:ea typeface="Cambria Math" pitchFamily="34" charset="-122"/>
                        <a:cs typeface="Cambria Math" pitchFamily="34" charset="-120"/>
                      </a:rPr>
                      <m:t>2</m:t>
                    </m:r>
                    <m:r>
                      <a:rPr lang="en-US" altLang="zh-CN" b="0" i="0" smtClean="0">
                        <a:solidFill>
                          <a:srgbClr val="6565FF"/>
                        </a:solidFill>
                        <a:latin typeface="Cambria Math" pitchFamily="34" charset="0"/>
                        <a:ea typeface="Cambria Math" pitchFamily="34" charset="-122"/>
                        <a:cs typeface="Cambria Math" pitchFamily="34" charset="-120"/>
                      </a:rPr>
                      <m:t>𝑥</m:t>
                    </m:r>
                    <m:r>
                      <a:rPr lang="en-US" altLang="zh-CN" b="0" i="0" smtClean="0">
                        <a:solidFill>
                          <a:srgbClr val="6565FF"/>
                        </a:solidFill>
                        <a:latin typeface="Cambria Math" pitchFamily="34" charset="0"/>
                        <a:ea typeface="Cambria Math" pitchFamily="34" charset="-122"/>
                        <a:cs typeface="Cambria Math" pitchFamily="34" charset="-120"/>
                      </a:rPr>
                      <m:t>−</m:t>
                    </m:r>
                    <m:r>
                      <a:rPr lang="en-US" altLang="zh-CN" b="0" i="0" smtClean="0">
                        <a:solidFill>
                          <a:srgbClr val="6565FF"/>
                        </a:solidFill>
                        <a:latin typeface="Cambria Math" pitchFamily="34" charset="0"/>
                        <a:ea typeface="Cambria Math" pitchFamily="34" charset="-122"/>
                        <a:cs typeface="Cambria Math" pitchFamily="34" charset="-120"/>
                      </a:rPr>
                      <m:t>𝑦</m:t>
                    </m:r>
                    <m:r>
                      <a:rPr lang="en-US" altLang="zh-CN" b="0" i="0" smtClean="0">
                        <a:solidFill>
                          <a:srgbClr val="6565FF"/>
                        </a:solidFill>
                        <a:latin typeface="Cambria Math" pitchFamily="34" charset="0"/>
                        <a:ea typeface="Cambria Math" pitchFamily="34" charset="-122"/>
                        <a:cs typeface="Cambria Math" pitchFamily="34" charset="-120"/>
                      </a:rPr>
                      <m:t>+2=0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50_1#c850fc806.blank?vaa=1&amp;vcp=1&amp;vop=1&amp;pid=ef2f0dbbf&amp;color=36,64,97&amp;vpa=10&amp;vtp=1&amp;bbb=1"/>
              <p:cNvSpPr>
                <a:spLocks noRot="1" noChangeAspect="1" noMove="1" noResize="1" noEditPoints="1" noAdjustHandles="1" noChangeArrowheads="1" noChangeShapeType="1" noTextEdit="1"/>
              </p:cNvSpPr>
              <p:nvPr/>
            </p:nvSpPr>
            <p:spPr>
              <a:xfrm>
                <a:off x="6940486" y="2511697"/>
                <a:ext cx="3320542" cy="273495"/>
              </a:xfrm>
              <a:prstGeom prst="rect">
                <a:avLst/>
              </a:prstGeom>
              <a:blipFill>
                <a:blip r:embed="rId4"/>
                <a:stretch>
                  <a:fillRect l="-919" t="-28889" r="-919" b="-53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49_1#c850fc806?vaa=1&amp;vcp=1&amp;vop=1&amp;pid=ef2f0dbbf&amp;color=36,64,97&amp;vtp=1&amp;bbb=1&amp;hb=1"/>
              <p:cNvSpPr/>
              <p:nvPr/>
            </p:nvSpPr>
            <p:spPr>
              <a:xfrm>
                <a:off x="539496" y="2901587"/>
                <a:ext cx="11109960" cy="17735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曲线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轴的交点坐标为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4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a:solidFill>
                              <a:srgbClr val="003760"/>
                            </a:solidFill>
                            <a:latin typeface="Cambria Math" pitchFamily="34" charset="0"/>
                            <a:ea typeface="Cambria Math" pitchFamily="34" charset="-122"/>
                            <a:cs typeface="Cambria Math" pitchFamily="34" charset="-120"/>
                          </a:rPr>
                          <m:t>)</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=1+</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′(1)=2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所求切线方程为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−1)</m:t>
                    </m:r>
                  </m:oMath>
                </a14:m>
                <a:r>
                  <a:rPr lang="en-US" altLang="zh-CN"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+1)</m:t>
                    </m:r>
                  </m:oMath>
                </a14:m>
                <a:r>
                  <a:rPr lang="en-US" altLang="zh-CN"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−2=0</m:t>
                    </m:r>
                  </m:oMath>
                </a14:m>
                <a:r>
                  <a:rPr lang="en-US" altLang="zh-CN"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B_6_AS.49_1#c850fc806?vaa=1&amp;vcp=1&amp;vop=1&amp;pid=ef2f0dbbf&amp;color=36,64,97&amp;vtp=1&amp;bbb=1&amp;hb=1"/>
              <p:cNvSpPr>
                <a:spLocks noRot="1" noChangeAspect="1" noMove="1" noResize="1" noEditPoints="1" noAdjustHandles="1" noChangeArrowheads="1" noChangeShapeType="1" noTextEdit="1"/>
              </p:cNvSpPr>
              <p:nvPr/>
            </p:nvSpPr>
            <p:spPr>
              <a:xfrm>
                <a:off x="539496" y="2901587"/>
                <a:ext cx="11109960" cy="1773555"/>
              </a:xfrm>
              <a:prstGeom prst="rect">
                <a:avLst/>
              </a:prstGeom>
              <a:blipFill>
                <a:blip r:embed="rId5"/>
                <a:stretch>
                  <a:fillRect l="-1317" b="-790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checked= 1 &amp; amp; version = 1.0.5checked=1&amp;version=1.0.5">
    <p:spTree>
      <p:nvGrpSpPr>
        <p:cNvPr id="1" name=""/>
        <p:cNvGrpSpPr/>
        <p:nvPr/>
      </p:nvGrpSpPr>
      <p:grpSpPr>
        <a:xfrm>
          <a:off x="0" y="0"/>
          <a:ext cx="0" cy="0"/>
          <a:chOff x="0" y="0"/>
          <a:chExt cx="0" cy="0"/>
        </a:xfrm>
      </p:grpSpPr>
      <p:sp>
        <p:nvSpPr>
          <p:cNvPr id="2" name="C_5_BD#363d6faa9?vcp=1&amp;pid=55b4225e5&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易错点3</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求切线方程时忽略“过”与“在”的差异</a:t>
            </a:r>
            <a:endParaRPr lang="en-US" altLang="zh-CN" sz="2200" dirty="0"/>
          </a:p>
        </p:txBody>
      </p:sp>
      <mc:AlternateContent xmlns:mc="http://schemas.openxmlformats.org/markup-compatibility/2006" xmlns:a14="http://schemas.microsoft.com/office/drawing/2010/main">
        <mc:Choice Requires="a14">
          <p:sp>
            <p:nvSpPr>
              <p:cNvPr id="3" name="QB_6_BD.52_1#e74961963?vaa=1&amp;vcp=1&amp;vop=1&amp;pid=363d6faa9&amp;color=36,64,97&amp;vtp=1&amp;bbb=1"/>
              <p:cNvSpPr/>
              <p:nvPr/>
            </p:nvSpPr>
            <p:spPr>
              <a:xfrm>
                <a:off x="539496" y="1272881"/>
                <a:ext cx="11109960" cy="525844"/>
              </a:xfrm>
              <a:prstGeom prst="rect">
                <a:avLst/>
              </a:prstGeom>
              <a:noFill/>
              <a:ln/>
            </p:spPr>
            <p:txBody>
              <a:bodyPr wrap="none" lIns="0" tIns="0" rIns="0" bIns="0" rtlCol="0" anchor="t"/>
              <a:lstStyle/>
              <a:p>
                <a:pPr algn="l" latinLnBrk="1">
                  <a:lnSpc>
                    <a:spcPts val="45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3</m:t>
                        </m:r>
                      </m:den>
                    </m:f>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4</m:t>
                        </m:r>
                      </m:num>
                      <m:den>
                        <m:r>
                          <a:rPr lang="en-US" altLang="zh-CN" sz="1800" b="0" i="0">
                            <a:solidFill>
                              <a:srgbClr val="244061"/>
                            </a:solidFill>
                            <a:latin typeface="Cambria Math" pitchFamily="34" charset="0"/>
                            <a:ea typeface="Cambria Math" pitchFamily="34" charset="-122"/>
                            <a:cs typeface="Cambria Math" pitchFamily="34" charset="-120"/>
                          </a:rPr>
                          <m:t>3</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，则曲线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过点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(2,4)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的切线方程为</a:t>
                </a:r>
                <a:r>
                  <a:rPr lang="en-US" altLang="zh-CN" sz="1800" i="0">
                    <a:solidFill>
                      <a:srgbClr val="244061"/>
                    </a:solidFill>
                    <a:latin typeface="SimSun" pitchFamily="34" charset="0"/>
                    <a:ea typeface="SimSun" pitchFamily="34" charset="-122"/>
                    <a:cs typeface="SimSun" pitchFamily="34" charset="-120"/>
                  </a:rPr>
                  <a:t>____________________________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B_6_BD.52_1#e74961963?vaa=1&amp;vcp=1&amp;vop=1&amp;pid=363d6faa9&amp;color=36,64,97&amp;vtp=1&amp;bbb=1"/>
              <p:cNvSpPr>
                <a:spLocks noRot="1" noChangeAspect="1" noMove="1" noResize="1" noEditPoints="1" noAdjustHandles="1" noChangeArrowheads="1" noChangeShapeType="1" noTextEdit="1"/>
              </p:cNvSpPr>
              <p:nvPr/>
            </p:nvSpPr>
            <p:spPr>
              <a:xfrm>
                <a:off x="539496" y="1272881"/>
                <a:ext cx="11109960" cy="525844"/>
              </a:xfrm>
              <a:prstGeom prst="rect">
                <a:avLst/>
              </a:prstGeom>
              <a:blipFill>
                <a:blip r:embed="rId3"/>
                <a:stretch>
                  <a:fillRect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6_EX.53_1#e74961963?vaa=1&amp;vcp=1&amp;vop=1&amp;pid=363d6faa9&amp;color=36,64,97&amp;vtp=1&amp;bbb=1&amp;hb=1"/>
              <p:cNvSpPr/>
              <p:nvPr/>
            </p:nvSpPr>
            <p:spPr>
              <a:xfrm>
                <a:off x="539496" y="1810282"/>
                <a:ext cx="11109960" cy="42911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【错解】</a:t>
                </a:r>
                <a:r>
                  <a:rPr lang="en-US" altLang="zh-CN" sz="1800" b="0" i="0" dirty="0">
                    <a:solidFill>
                      <a:srgbClr val="244061"/>
                    </a:solidFill>
                    <a:latin typeface="Times New Roman" pitchFamily="34" charset="0"/>
                    <a:ea typeface="微软雅黑" pitchFamily="34" charset="-122"/>
                    <a:cs typeface="Times New Roman" pitchFamily="34" charset="-120"/>
                  </a:rPr>
                  <a:t>显然点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(2,4)</m:t>
                    </m:r>
                  </m:oMath>
                </a14:m>
                <a:r>
                  <a:rPr lang="en-US" altLang="zh-CN" sz="1800" b="0" i="0" dirty="0">
                    <a:solidFill>
                      <a:srgbClr val="244061"/>
                    </a:solidFill>
                    <a:latin typeface="Times New Roman" pitchFamily="34" charset="0"/>
                    <a:ea typeface="微软雅黑" pitchFamily="34" charset="-122"/>
                    <a:cs typeface="Times New Roman" pitchFamily="34" charset="-120"/>
                  </a:rPr>
                  <a:t>在曲线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上</a:t>
                </a:r>
                <a:r>
                  <a:rPr lang="en-US" altLang="zh-CN" sz="1800" b="0" i="0">
                    <a:solidFill>
                      <a:srgbClr val="244061"/>
                    </a:solidFill>
                    <a:latin typeface="Times New Roman" pitchFamily="34" charset="0"/>
                    <a:ea typeface="微软雅黑" pitchFamily="34" charset="-122"/>
                    <a:cs typeface="Times New Roman" pitchFamily="34" charset="-120"/>
                  </a:rPr>
                  <a:t>，因为</a:t>
                </a:r>
              </a:p>
              <a:p>
                <a:pPr latinLnBrk="1">
                  <a:lnSpc>
                    <a:spcPts val="4600"/>
                  </a:lnSpc>
                </a:pP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limLow>
                      <m:limLow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LowPr>
                      <m:e>
                        <m:r>
                          <m:rPr>
                            <m:nor/>
                          </m:rPr>
                          <a:rPr lang="en-US" altLang="zh-CN" sz="1800" b="0" i="0">
                            <a:solidFill>
                              <a:srgbClr val="244061"/>
                            </a:solidFill>
                            <a:latin typeface="Cambria Math" pitchFamily="34" charset="0"/>
                            <a:ea typeface="Cambria Math" pitchFamily="34" charset="-122"/>
                            <a:cs typeface="Cambria Math" pitchFamily="34" charset="-120"/>
                          </a:rPr>
                          <m:t>lim</m:t>
                        </m:r>
                      </m:e>
                      <m:li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m:t>
                        </m:r>
                      </m:lim>
                    </m:limLow>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3</m:t>
                            </m:r>
                          </m:den>
                        </m:f>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4</m:t>
                            </m:r>
                          </m:num>
                          <m:den>
                            <m:r>
                              <a:rPr lang="en-US" altLang="zh-CN" sz="1800" b="0" i="0">
                                <a:solidFill>
                                  <a:srgbClr val="244061"/>
                                </a:solidFill>
                                <a:latin typeface="Cambria Math" pitchFamily="34" charset="0"/>
                                <a:ea typeface="Cambria Math" pitchFamily="34" charset="-122"/>
                                <a:cs typeface="Cambria Math" pitchFamily="34" charset="-120"/>
                              </a:rPr>
                              <m:t>3</m:t>
                            </m:r>
                          </m:den>
                        </m:f>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3</m:t>
                            </m:r>
                          </m:den>
                        </m:f>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4</m:t>
                            </m:r>
                          </m:num>
                          <m:den>
                            <m:r>
                              <a:rPr lang="en-US" altLang="zh-CN" sz="1800" b="0" i="0">
                                <a:solidFill>
                                  <a:srgbClr val="244061"/>
                                </a:solidFill>
                                <a:latin typeface="Cambria Math" pitchFamily="34" charset="0"/>
                                <a:ea typeface="Cambria Math" pitchFamily="34" charset="-122"/>
                                <a:cs typeface="Cambria Math" pitchFamily="34" charset="-120"/>
                              </a:rPr>
                              <m:t>3</m:t>
                            </m:r>
                          </m:den>
                        </m:f>
                      </m:num>
                      <m:den>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den>
                    </m:f>
                    <m:r>
                      <a:rPr lang="en-US" altLang="zh-CN" sz="1800" b="0" i="0">
                        <a:solidFill>
                          <a:srgbClr val="244061"/>
                        </a:solidFill>
                        <a:latin typeface="Cambria Math" pitchFamily="34" charset="0"/>
                        <a:ea typeface="Cambria Math" pitchFamily="34" charset="-122"/>
                        <a:cs typeface="Cambria Math" pitchFamily="34" charset="-120"/>
                      </a:rPr>
                      <m:t>=</m:t>
                    </m:r>
                    <m:limLow>
                      <m:limLow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LowPr>
                      <m:e>
                        <m:r>
                          <m:rPr>
                            <m:nor/>
                          </m:rPr>
                          <a:rPr lang="en-US" altLang="zh-CN" sz="1800" b="0" i="0">
                            <a:solidFill>
                              <a:srgbClr val="244061"/>
                            </a:solidFill>
                            <a:latin typeface="Cambria Math" pitchFamily="34" charset="0"/>
                            <a:ea typeface="Cambria Math" pitchFamily="34" charset="-122"/>
                            <a:cs typeface="Cambria Math" pitchFamily="34" charset="-120"/>
                          </a:rPr>
                          <m:t>lim</m:t>
                        </m:r>
                      </m:e>
                      <m:li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m:t>
                        </m:r>
                      </m:lim>
                    </m:limLow>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3</m:t>
                        </m:r>
                      </m:den>
                    </m:f>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所以切线斜率</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𝑘</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′(2)=4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所以过点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oMath>
                </a14:m>
                <a:r>
                  <a:rPr lang="en-US" altLang="zh-CN" sz="1800" b="0" i="0" dirty="0">
                    <a:solidFill>
                      <a:srgbClr val="244061"/>
                    </a:solidFill>
                    <a:latin typeface="Times New Roman" pitchFamily="34" charset="0"/>
                    <a:ea typeface="微软雅黑" pitchFamily="34" charset="-122"/>
                    <a:cs typeface="Times New Roman" pitchFamily="34" charset="-120"/>
                  </a:rPr>
                  <a:t>的切线方程为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−4=4(</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整理得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4</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−4=0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1" i="0">
                    <a:solidFill>
                      <a:srgbClr val="244061"/>
                    </a:solidFill>
                    <a:latin typeface="SimSun" panose="02010600030101010101" pitchFamily="2" charset="-122"/>
                    <a:ea typeface="微软雅黑" pitchFamily="34" charset="-122"/>
                    <a:cs typeface="Times New Roman" pitchFamily="34" charset="-120"/>
                  </a:rPr>
                  <a:t>    </a:t>
                </a:r>
                <a:r>
                  <a:rPr lang="en-US" altLang="zh-CN" sz="1800" b="1" i="0">
                    <a:solidFill>
                      <a:srgbClr val="244061"/>
                    </a:solidFill>
                    <a:latin typeface="Times New Roman" pitchFamily="34" charset="0"/>
                    <a:ea typeface="微软雅黑" pitchFamily="34" charset="-122"/>
                    <a:cs typeface="Times New Roman" pitchFamily="34" charset="-120"/>
                  </a:rPr>
                  <a:t>【</a:t>
                </a:r>
                <a:r>
                  <a:rPr lang="en-US" altLang="zh-CN" sz="1800" b="1" i="0" dirty="0">
                    <a:solidFill>
                      <a:srgbClr val="244061"/>
                    </a:solidFill>
                    <a:latin typeface="Times New Roman" pitchFamily="34" charset="0"/>
                    <a:ea typeface="微软雅黑" pitchFamily="34" charset="-122"/>
                    <a:cs typeface="Times New Roman" pitchFamily="34" charset="-120"/>
                  </a:rPr>
                  <a:t>错因分析】</a:t>
                </a:r>
                <a:r>
                  <a:rPr lang="en-US" altLang="zh-CN" sz="1800" b="0" i="0" dirty="0">
                    <a:solidFill>
                      <a:srgbClr val="244061"/>
                    </a:solidFill>
                    <a:latin typeface="Times New Roman" pitchFamily="34" charset="0"/>
                    <a:ea typeface="微软雅黑" pitchFamily="34" charset="-122"/>
                    <a:cs typeface="Times New Roman" pitchFamily="34" charset="-120"/>
                  </a:rPr>
                  <a:t>忽视“在”与“过”的差异，导致少解或错解.</a:t>
                </a:r>
                <a:endParaRPr lang="en-US" altLang="zh-CN" sz="1800" dirty="0"/>
              </a:p>
              <a:p>
                <a:pPr latinLnBrk="1">
                  <a:lnSpc>
                    <a:spcPts val="3300"/>
                  </a:lnSpc>
                </a:pPr>
                <a:r>
                  <a:rPr lang="en-US" altLang="zh-CN" b="1" i="0">
                    <a:solidFill>
                      <a:srgbClr val="244061"/>
                    </a:solidFill>
                    <a:latin typeface="SimSun" panose="02010600030101010101" pitchFamily="2" charset="-122"/>
                    <a:ea typeface="微软雅黑" pitchFamily="34" charset="-122"/>
                    <a:cs typeface="Times New Roman" pitchFamily="34" charset="-120"/>
                  </a:rPr>
                  <a:t>    </a:t>
                </a:r>
                <a:r>
                  <a:rPr lang="en-US" altLang="zh-CN" sz="1800" b="1" i="0">
                    <a:solidFill>
                      <a:srgbClr val="244061"/>
                    </a:solidFill>
                    <a:latin typeface="Times New Roman" pitchFamily="34" charset="0"/>
                    <a:ea typeface="微软雅黑" pitchFamily="34" charset="-122"/>
                    <a:cs typeface="Times New Roman" pitchFamily="34" charset="-120"/>
                  </a:rPr>
                  <a:t>【</a:t>
                </a:r>
                <a:r>
                  <a:rPr lang="en-US" altLang="zh-CN" sz="1800" b="1" i="0" dirty="0">
                    <a:solidFill>
                      <a:srgbClr val="244061"/>
                    </a:solidFill>
                    <a:latin typeface="Times New Roman" pitchFamily="34" charset="0"/>
                    <a:ea typeface="微软雅黑" pitchFamily="34" charset="-122"/>
                    <a:cs typeface="Times New Roman" pitchFamily="34" charset="-120"/>
                  </a:rPr>
                  <a:t>正解】</a:t>
                </a:r>
                <a:r>
                  <a:rPr lang="en-US" altLang="zh-CN" sz="1800" b="0" i="0" dirty="0">
                    <a:solidFill>
                      <a:srgbClr val="244061"/>
                    </a:solidFill>
                    <a:latin typeface="Times New Roman" pitchFamily="34" charset="0"/>
                    <a:ea typeface="微软雅黑" pitchFamily="34" charset="-122"/>
                    <a:cs typeface="Times New Roman" pitchFamily="34" charset="-120"/>
                  </a:rPr>
                  <a:t>易得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.设切点为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𝑀</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，则曲线的切线方程为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.因为点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在切线上</a:t>
                </a:r>
                <a:r>
                  <a:rPr lang="en-US" altLang="zh-CN" sz="1800" b="0" i="0" dirty="0">
                    <a:solidFill>
                      <a:srgbClr val="244061"/>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4−</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)⋅(2−</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4−(</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3</m:t>
                        </m:r>
                      </m:den>
                    </m:f>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up>
                        <m:r>
                          <a:rPr lang="en-US" altLang="zh-CN" sz="1800" b="0" i="0">
                            <a:solidFill>
                              <a:srgbClr val="244061"/>
                            </a:solidFill>
                            <a:latin typeface="Cambria Math" pitchFamily="34" charset="0"/>
                            <a:ea typeface="Cambria Math" pitchFamily="34" charset="-122"/>
                            <a:cs typeface="Cambria Math" pitchFamily="34" charset="-120"/>
                          </a:rPr>
                          <m:t>3</m:t>
                        </m:r>
                      </m:sup>
                    </m:sSubSup>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4</m:t>
                        </m:r>
                      </m:num>
                      <m:den>
                        <m:r>
                          <a:rPr lang="en-US" altLang="zh-CN" sz="1800" b="0" i="0">
                            <a:solidFill>
                              <a:srgbClr val="244061"/>
                            </a:solidFill>
                            <a:latin typeface="Cambria Math" pitchFamily="34" charset="0"/>
                            <a:ea typeface="Cambria Math" pitchFamily="34" charset="-122"/>
                            <a:cs typeface="Cambria Math" pitchFamily="34" charset="-120"/>
                          </a:rPr>
                          <m:t>3</m:t>
                        </m:r>
                      </m:den>
                    </m:f>
                    <m:r>
                      <a:rPr lang="en-US" altLang="zh-CN" sz="1800" b="0" i="0">
                        <a:solidFill>
                          <a:srgbClr val="244061"/>
                        </a:solidFill>
                        <a:latin typeface="Cambria Math" pitchFamily="34" charset="0"/>
                        <a:ea typeface="Cambria Math" pitchFamily="34" charset="-122"/>
                        <a:cs typeface="Cambria Math" pitchFamily="34" charset="-120"/>
                      </a:rPr>
                      <m:t>)=</m:t>
                    </m:r>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up>
                        <m:r>
                          <a:rPr lang="en-US" altLang="zh-CN" sz="1800" b="0" i="0">
                            <a:solidFill>
                              <a:srgbClr val="244061"/>
                            </a:solidFill>
                            <a:latin typeface="Cambria Math" pitchFamily="34" charset="0"/>
                            <a:ea typeface="Cambria Math" pitchFamily="34" charset="-122"/>
                            <a:cs typeface="Cambria Math" pitchFamily="34" charset="-120"/>
                          </a:rPr>
                          <m:t>2</m:t>
                        </m:r>
                      </m:sup>
                    </m:sSubSup>
                    <m:r>
                      <a:rPr lang="en-US" altLang="zh-CN" sz="1800" b="0" i="0">
                        <a:solidFill>
                          <a:srgbClr val="244061"/>
                        </a:solidFill>
                        <a:latin typeface="Cambria Math" pitchFamily="34" charset="0"/>
                        <a:ea typeface="Cambria Math" pitchFamily="34" charset="-122"/>
                        <a:cs typeface="Cambria Math" pitchFamily="34" charset="-120"/>
                      </a:rPr>
                      <m:t>(2−</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，整理可得</a:t>
                </a:r>
                <a14:m>
                  <m:oMath xmlns:m="http://schemas.openxmlformats.org/officeDocument/2006/math">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up>
                        <m:r>
                          <a:rPr lang="en-US" altLang="zh-CN" sz="1800" b="0" i="0">
                            <a:solidFill>
                              <a:srgbClr val="244061"/>
                            </a:solidFill>
                            <a:latin typeface="Cambria Math" pitchFamily="34" charset="0"/>
                            <a:ea typeface="Cambria Math" pitchFamily="34" charset="-122"/>
                            <a:cs typeface="Cambria Math" pitchFamily="34" charset="-120"/>
                          </a:rPr>
                          <m:t>3</m:t>
                        </m:r>
                      </m:sup>
                    </m:sSubSup>
                    <m:r>
                      <a:rPr lang="en-US" altLang="zh-CN" sz="1800" b="0" i="0">
                        <a:solidFill>
                          <a:srgbClr val="244061"/>
                        </a:solidFill>
                        <a:latin typeface="Cambria Math" pitchFamily="34" charset="0"/>
                        <a:ea typeface="Cambria Math" pitchFamily="34" charset="-122"/>
                        <a:cs typeface="Cambria Math" pitchFamily="34" charset="-120"/>
                      </a:rPr>
                      <m:t>−3</m:t>
                    </m:r>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up>
                        <m:r>
                          <a:rPr lang="en-US" altLang="zh-CN" sz="1800" b="0" i="0">
                            <a:solidFill>
                              <a:srgbClr val="244061"/>
                            </a:solidFill>
                            <a:latin typeface="Cambria Math" pitchFamily="34" charset="0"/>
                            <a:ea typeface="Cambria Math" pitchFamily="34" charset="-122"/>
                            <a:cs typeface="Cambria Math" pitchFamily="34" charset="-120"/>
                          </a:rPr>
                          <m:t>2</m:t>
                        </m:r>
                      </m:sup>
                    </m:sSubSup>
                    <m:r>
                      <a:rPr lang="en-US" altLang="zh-CN" sz="1800" b="0" i="0">
                        <a:solidFill>
                          <a:srgbClr val="244061"/>
                        </a:solidFill>
                        <a:latin typeface="Cambria Math" pitchFamily="34" charset="0"/>
                        <a:ea typeface="Cambria Math" pitchFamily="34" charset="-122"/>
                        <a:cs typeface="Cambria Math" pitchFamily="34" charset="-120"/>
                      </a:rPr>
                      <m:t>+4=0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,即</a:t>
                </a:r>
              </a:p>
              <a:p>
                <a:pPr latinLnBrk="1">
                  <a:lnSpc>
                    <a:spcPts val="3300"/>
                  </a:lnSpc>
                </a:pP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+1)</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−2)</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=0</m:t>
                    </m:r>
                  </m:oMath>
                </a14:m>
                <a:r>
                  <a:rPr lang="en-US" altLang="zh-CN" sz="1800" b="0" i="0" dirty="0">
                    <a:solidFill>
                      <a:srgbClr val="244061"/>
                    </a:solidFill>
                    <a:latin typeface="Times New Roman" pitchFamily="34" charset="0"/>
                    <a:ea typeface="微软雅黑" pitchFamily="34" charset="-122"/>
                    <a:cs typeface="Times New Roman" pitchFamily="34" charset="-120"/>
                  </a:rPr>
                  <a:t>,解得</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或</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，所以有两条切线，其方程分别是</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，即</a:t>
                </a:r>
              </a:p>
              <a:p>
                <a:pPr latinLnBrk="1">
                  <a:lnSpc>
                    <a:spcPts val="31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𝑦</m:t>
                    </m:r>
                    <m:r>
                      <a:rPr lang="en-US" altLang="zh-CN" b="0" i="0">
                        <a:solidFill>
                          <a:srgbClr val="244061"/>
                        </a:solidFill>
                        <a:latin typeface="Cambria Math" pitchFamily="34" charset="0"/>
                        <a:ea typeface="Cambria Math" pitchFamily="34" charset="-122"/>
                        <a:cs typeface="Cambria Math" pitchFamily="34" charset="-120"/>
                      </a:rPr>
                      <m:t>+2=0</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𝑦</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𝑓</m:t>
                    </m:r>
                    <m:r>
                      <a:rPr lang="en-US" altLang="zh-CN" b="0" i="0">
                        <a:solidFill>
                          <a:srgbClr val="244061"/>
                        </a:solidFill>
                        <a:latin typeface="Cambria Math" pitchFamily="34" charset="0"/>
                        <a:ea typeface="Cambria Math" pitchFamily="34" charset="-122"/>
                        <a:cs typeface="Cambria Math" pitchFamily="34" charset="-120"/>
                      </a:rPr>
                      <m:t>(2)=</m:t>
                    </m:r>
                    <m:r>
                      <a:rPr lang="en-US" altLang="zh-CN" b="0" i="0">
                        <a:solidFill>
                          <a:srgbClr val="244061"/>
                        </a:solidFill>
                        <a:latin typeface="Cambria Math" pitchFamily="34" charset="0"/>
                        <a:ea typeface="Cambria Math" pitchFamily="34" charset="-122"/>
                        <a:cs typeface="Cambria Math" pitchFamily="34" charset="-120"/>
                      </a:rPr>
                      <m:t>𝑓</m:t>
                    </m:r>
                    <m:r>
                      <a:rPr lang="en-US" altLang="zh-CN" b="0" i="0">
                        <a:solidFill>
                          <a:srgbClr val="244061"/>
                        </a:solidFill>
                        <a:latin typeface="Cambria Math" pitchFamily="34" charset="0"/>
                        <a:ea typeface="Cambria Math" pitchFamily="34" charset="-122"/>
                        <a:cs typeface="Cambria Math" pitchFamily="34" charset="-120"/>
                      </a:rPr>
                      <m:t>′(2)(</m:t>
                    </m:r>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a:solidFill>
                          <a:srgbClr val="244061"/>
                        </a:solidFill>
                        <a:latin typeface="Cambria Math" pitchFamily="34" charset="0"/>
                        <a:ea typeface="Cambria Math" pitchFamily="34" charset="-122"/>
                        <a:cs typeface="Cambria Math" pitchFamily="34" charset="-120"/>
                      </a:rPr>
                      <m:t>−2)</m:t>
                    </m:r>
                  </m:oMath>
                </a14:m>
                <a:r>
                  <a:rPr lang="en-US" altLang="zh-CN" b="0" i="0" dirty="0">
                    <a:solidFill>
                      <a:srgbClr val="244061"/>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4</m:t>
                    </m:r>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𝑦</m:t>
                    </m:r>
                    <m:r>
                      <a:rPr lang="en-US" altLang="zh-CN" b="0" i="0">
                        <a:solidFill>
                          <a:srgbClr val="244061"/>
                        </a:solidFill>
                        <a:latin typeface="Cambria Math" pitchFamily="34" charset="0"/>
                        <a:ea typeface="Cambria Math" pitchFamily="34" charset="-122"/>
                        <a:cs typeface="Cambria Math" pitchFamily="34" charset="-120"/>
                      </a:rPr>
                      <m:t>−4=0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B_6_EX.53_1#e74961963?vaa=1&amp;vcp=1&amp;vop=1&amp;pid=363d6faa9&amp;color=36,64,97&amp;vtp=1&amp;bbb=1&amp;hb=1"/>
              <p:cNvSpPr>
                <a:spLocks noRot="1" noChangeAspect="1" noMove="1" noResize="1" noEditPoints="1" noAdjustHandles="1" noChangeArrowheads="1" noChangeShapeType="1" noTextEdit="1"/>
              </p:cNvSpPr>
              <p:nvPr/>
            </p:nvSpPr>
            <p:spPr>
              <a:xfrm>
                <a:off x="539496" y="1810282"/>
                <a:ext cx="11109960" cy="4291140"/>
              </a:xfrm>
              <a:prstGeom prst="rect">
                <a:avLst/>
              </a:prstGeom>
              <a:blipFill>
                <a:blip r:embed="rId4"/>
                <a:stretch>
                  <a:fillRect l="-1317" b="-312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500"/>
                                        <p:tgtEl>
                                          <p:spTgt spid="5">
                                            <p:txEl>
                                              <p:pRg st="6" end="6"/>
                                            </p:txEl>
                                          </p:spTgt>
                                        </p:tgtEl>
                                      </p:cBhvr>
                                    </p:animEffect>
                                    <p:anim calcmode="lin" valueType="num">
                                      <p:cBhvr>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
                                            <p:txEl>
                                              <p:pRg st="7" end="7"/>
                                            </p:txEl>
                                          </p:spTgt>
                                        </p:tgtEl>
                                        <p:attrNameLst>
                                          <p:attrName>style.visibility</p:attrName>
                                        </p:attrNameLst>
                                      </p:cBhvr>
                                      <p:to>
                                        <p:strVal val="visible"/>
                                      </p:to>
                                    </p:set>
                                    <p:animEffect transition="in" filter="fade">
                                      <p:cBhvr>
                                        <p:cTn id="47" dur="500"/>
                                        <p:tgtEl>
                                          <p:spTgt spid="5">
                                            <p:txEl>
                                              <p:pRg st="7" end="7"/>
                                            </p:txEl>
                                          </p:spTgt>
                                        </p:tgtEl>
                                      </p:cBhvr>
                                    </p:animEffect>
                                    <p:anim calcmode="lin" valueType="num">
                                      <p:cBhvr>
                                        <p:cTn id="48"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5">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5">
                                            <p:txEl>
                                              <p:pRg st="8" end="8"/>
                                            </p:txEl>
                                          </p:spTgt>
                                        </p:tgtEl>
                                        <p:attrNameLst>
                                          <p:attrName>style.visibility</p:attrName>
                                        </p:attrNameLst>
                                      </p:cBhvr>
                                      <p:to>
                                        <p:strVal val="visible"/>
                                      </p:to>
                                    </p:set>
                                    <p:animEffect transition="in" filter="fade">
                                      <p:cBhvr>
                                        <p:cTn id="52" dur="500"/>
                                        <p:tgtEl>
                                          <p:spTgt spid="5">
                                            <p:txEl>
                                              <p:pRg st="8" end="8"/>
                                            </p:txEl>
                                          </p:spTgt>
                                        </p:tgtEl>
                                      </p:cBhvr>
                                    </p:animEffect>
                                    <p:anim calcmode="lin" valueType="num">
                                      <p:cBhvr>
                                        <p:cTn id="53"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5">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5">
                                            <p:txEl>
                                              <p:pRg st="9" end="9"/>
                                            </p:txEl>
                                          </p:spTgt>
                                        </p:tgtEl>
                                        <p:attrNameLst>
                                          <p:attrName>style.visibility</p:attrName>
                                        </p:attrNameLst>
                                      </p:cBhvr>
                                      <p:to>
                                        <p:strVal val="visible"/>
                                      </p:to>
                                    </p:set>
                                    <p:animEffect transition="in" filter="fade">
                                      <p:cBhvr>
                                        <p:cTn id="57" dur="500"/>
                                        <p:tgtEl>
                                          <p:spTgt spid="5">
                                            <p:txEl>
                                              <p:pRg st="9" end="9"/>
                                            </p:txEl>
                                          </p:spTgt>
                                        </p:tgtEl>
                                      </p:cBhvr>
                                    </p:animEffect>
                                    <p:anim calcmode="lin" valueType="num">
                                      <p:cBhvr>
                                        <p:cTn id="58"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5">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EX.55_1#e74961963?vaa=1&amp;vcp=1&amp;vop=1&amp;pid=363d6faa9&amp;color=36,64,97&amp;mp=1&amp;vtp=1&amp;bt=1&amp;bbb=1"/>
              <p:cNvSpPr/>
              <p:nvPr/>
            </p:nvSpPr>
            <p:spPr>
              <a:xfrm>
                <a:off x="539496" y="3152127"/>
                <a:ext cx="11109960" cy="356235"/>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综上，过点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(2,4)</m:t>
                    </m:r>
                  </m:oMath>
                </a14:m>
                <a:r>
                  <a:rPr lang="en-US" altLang="zh-CN" sz="1800" b="0" i="0" dirty="0">
                    <a:solidFill>
                      <a:srgbClr val="244061"/>
                    </a:solidFill>
                    <a:latin typeface="Times New Roman" pitchFamily="34" charset="0"/>
                    <a:ea typeface="微软雅黑" pitchFamily="34" charset="-122"/>
                    <a:cs typeface="Times New Roman" pitchFamily="34" charset="-120"/>
                  </a:rPr>
                  <a:t>的切线方程为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+2=0</m:t>
                    </m:r>
                  </m:oMath>
                </a14:m>
                <a:r>
                  <a:rPr lang="en-US" altLang="zh-CN" sz="1800" b="0" i="0" dirty="0">
                    <a:solidFill>
                      <a:srgbClr val="244061"/>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4</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−4=0.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2" name="QB_6_EX.55_1#e74961963?vaa=1&amp;vcp=1&amp;vop=1&amp;pid=363d6faa9&amp;color=36,64,97&amp;mp=1&amp;vtp=1&amp;bt=1&amp;bbb=1"/>
              <p:cNvSpPr>
                <a:spLocks noRot="1" noChangeAspect="1" noMove="1" noResize="1" noEditPoints="1" noAdjustHandles="1" noChangeArrowheads="1" noChangeShapeType="1" noTextEdit="1"/>
              </p:cNvSpPr>
              <p:nvPr/>
            </p:nvSpPr>
            <p:spPr>
              <a:xfrm>
                <a:off x="539496" y="3152127"/>
                <a:ext cx="11109960" cy="356235"/>
              </a:xfrm>
              <a:prstGeom prst="rect">
                <a:avLst/>
              </a:prstGeom>
              <a:blipFill>
                <a:blip r:embed="rId3"/>
                <a:stretch>
                  <a:fillRect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56_1#e74961963?vaa=1&amp;vcp=1&amp;vop=1&amp;pid=363d6faa9&amp;color=36,64,97&amp;vtp=1&amp;bbb=1"/>
              <p:cNvSpPr/>
              <p:nvPr/>
            </p:nvSpPr>
            <p:spPr>
              <a:xfrm>
                <a:off x="539496" y="3555034"/>
                <a:ext cx="11109960" cy="359220"/>
              </a:xfrm>
              <a:prstGeom prst="rect">
                <a:avLst/>
              </a:prstGeom>
              <a:noFill/>
              <a:ln/>
            </p:spPr>
            <p:txBody>
              <a:bodyPr wrap="none" lIns="0" tIns="0" rIns="0" bIns="0" rtlCol="0" anchor="t"/>
              <a:lstStyle/>
              <a:p>
                <a:pPr algn="l" latinLnBrk="1">
                  <a:lnSpc>
                    <a:spcPts val="32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+2=0</m:t>
                    </m:r>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−4=0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3" name="QB_6_AN.56_1#e74961963?vaa=1&amp;vcp=1&amp;vop=1&amp;pid=363d6faa9&amp;color=36,64,97&amp;vtp=1&amp;bbb=1"/>
              <p:cNvSpPr>
                <a:spLocks noRot="1" noChangeAspect="1" noMove="1" noResize="1" noEditPoints="1" noAdjustHandles="1" noChangeArrowheads="1" noChangeShapeType="1" noTextEdit="1"/>
              </p:cNvSpPr>
              <p:nvPr/>
            </p:nvSpPr>
            <p:spPr>
              <a:xfrm>
                <a:off x="539496" y="3555034"/>
                <a:ext cx="11109960" cy="359220"/>
              </a:xfrm>
              <a:prstGeom prst="rect">
                <a:avLst/>
              </a:prstGeom>
              <a:blipFill>
                <a:blip r:embed="rId4"/>
                <a:stretch>
                  <a:fillRect l="-1317" b="-4067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fade">
                                      <p:cBhvr>
                                        <p:cTn id="19" dur="500"/>
                                        <p:tgtEl>
                                          <p:spTgt spid="3">
                                            <p:bg/>
                                          </p:spTgt>
                                        </p:tgtEl>
                                      </p:cBhvr>
                                    </p:animEffect>
                                    <p:anim calcmode="lin" valueType="num">
                                      <p:cBhvr>
                                        <p:cTn id="20" dur="500" fill="hold"/>
                                        <p:tgtEl>
                                          <p:spTgt spid="3">
                                            <p:bg/>
                                          </p:spTgt>
                                        </p:tgtEl>
                                        <p:attrNameLst>
                                          <p:attrName>ppt_x</p:attrName>
                                        </p:attrNameLst>
                                      </p:cBhvr>
                                      <p:tavLst>
                                        <p:tav tm="0">
                                          <p:val>
                                            <p:strVal val="#ppt_x"/>
                                          </p:val>
                                        </p:tav>
                                        <p:tav tm="100000">
                                          <p:val>
                                            <p:strVal val="#ppt_x"/>
                                          </p:val>
                                        </p:tav>
                                      </p:tavLst>
                                    </p:anim>
                                    <p:anim calcmode="lin" valueType="num">
                                      <p:cBhvr>
                                        <p:cTn id="21" dur="500" fill="hold"/>
                                        <p:tgtEl>
                                          <p:spTgt spid="3">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anim calcmode="lin" valueType="num">
                                      <p:cBhvr>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57_1#b90481ab0?vaa=1&amp;vcp=1&amp;vop=1&amp;pid=363d6faa9&amp;color=36,64,97&amp;vtp=1&amp;bt=1&amp;bbb=1"/>
              <p:cNvSpPr/>
              <p:nvPr/>
            </p:nvSpPr>
            <p:spPr>
              <a:xfrm>
                <a:off x="539496" y="2557608"/>
                <a:ext cx="11109960" cy="525971"/>
              </a:xfrm>
              <a:prstGeom prst="rect">
                <a:avLst/>
              </a:prstGeom>
              <a:noFill/>
              <a:ln/>
            </p:spPr>
            <p:txBody>
              <a:bodyPr wrap="none" lIns="0" tIns="0" rIns="0" bIns="0" rtlCol="0" anchor="t"/>
              <a:lstStyle/>
              <a:p>
                <a:pPr algn="l" latinLnBrk="1">
                  <a:lnSpc>
                    <a:spcPts val="4500"/>
                  </a:lnSpc>
                </a:pPr>
                <a:r>
                  <a:rPr lang="en-US" altLang="zh-CN" sz="1800" b="1" i="0" dirty="0">
                    <a:solidFill>
                      <a:srgbClr val="244061"/>
                    </a:solidFill>
                    <a:latin typeface="Times New Roman" pitchFamily="34" charset="0"/>
                    <a:ea typeface="微软雅黑" pitchFamily="34" charset="-122"/>
                    <a:cs typeface="Times New Roman" pitchFamily="34" charset="-120"/>
                  </a:rPr>
                  <a:t>3-1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3</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，过点</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𝑃</m:t>
                    </m:r>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2</m:t>
                        </m:r>
                      </m:num>
                      <m:den>
                        <m:r>
                          <a:rPr lang="en-US" altLang="zh-CN" sz="1800" b="0" i="0">
                            <a:solidFill>
                              <a:srgbClr val="244061"/>
                            </a:solidFill>
                            <a:latin typeface="Cambria Math" pitchFamily="34" charset="0"/>
                            <a:ea typeface="Cambria Math" pitchFamily="34" charset="-122"/>
                            <a:cs typeface="Cambria Math" pitchFamily="34" charset="-120"/>
                          </a:rPr>
                          <m:t>3</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0)</m:t>
                    </m:r>
                  </m:oMath>
                </a14:m>
                <a:r>
                  <a:rPr lang="en-US" altLang="zh-CN" sz="1800" b="0" i="0" dirty="0">
                    <a:solidFill>
                      <a:srgbClr val="244061"/>
                    </a:solidFill>
                    <a:latin typeface="Times New Roman" pitchFamily="34" charset="0"/>
                    <a:ea typeface="微软雅黑" pitchFamily="34" charset="-122"/>
                    <a:cs typeface="Times New Roman" pitchFamily="34" charset="-120"/>
                  </a:rPr>
                  <a:t>作曲线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的切线</a:t>
                </a:r>
                <a:r>
                  <a:rPr lang="en-US" altLang="zh-CN" sz="1800" b="0" i="0">
                    <a:solidFill>
                      <a:srgbClr val="244061"/>
                    </a:solidFill>
                    <a:latin typeface="Times New Roman" pitchFamily="34" charset="0"/>
                    <a:ea typeface="微软雅黑" pitchFamily="34" charset="-122"/>
                    <a:cs typeface="Times New Roman" pitchFamily="34" charset="-120"/>
                  </a:rPr>
                  <a:t>，则切线方程为</a:t>
                </a:r>
                <a:r>
                  <a:rPr lang="en-US" altLang="zh-CN" sz="1800" i="0">
                    <a:solidFill>
                      <a:srgbClr val="244061"/>
                    </a:solidFill>
                    <a:latin typeface="SimSun" pitchFamily="34" charset="0"/>
                    <a:ea typeface="SimSun" pitchFamily="34" charset="-122"/>
                    <a:cs typeface="SimSun" pitchFamily="34" charset="-120"/>
                  </a:rPr>
                  <a:t>_____________________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B_6_BD.57_1#b90481ab0?vaa=1&amp;vcp=1&amp;vop=1&amp;pid=363d6faa9&amp;color=36,64,97&amp;vtp=1&amp;bt=1&amp;bbb=1"/>
              <p:cNvSpPr>
                <a:spLocks noRot="1" noChangeAspect="1" noMove="1" noResize="1" noEditPoints="1" noAdjustHandles="1" noChangeArrowheads="1" noChangeShapeType="1" noTextEdit="1"/>
              </p:cNvSpPr>
              <p:nvPr/>
            </p:nvSpPr>
            <p:spPr>
              <a:xfrm>
                <a:off x="539496" y="2557608"/>
                <a:ext cx="11109960" cy="525971"/>
              </a:xfrm>
              <a:prstGeom prst="rect">
                <a:avLst/>
              </a:prstGeom>
              <a:blipFill>
                <a:blip r:embed="rId3"/>
                <a:stretch>
                  <a:fillRect l="-1317"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59_1#b90481ab0.blank?vaa=1&amp;vcp=1&amp;vop=1&amp;pid=363d6faa9&amp;color=36,64,97&amp;vpa=12&amp;vtp=1&amp;bbb=1"/>
              <p:cNvSpPr/>
              <p:nvPr/>
            </p:nvSpPr>
            <p:spPr>
              <a:xfrm>
                <a:off x="8200707" y="2697815"/>
                <a:ext cx="2391283" cy="273495"/>
              </a:xfrm>
              <a:prstGeom prst="rect">
                <a:avLst/>
              </a:prstGeom>
              <a:noFill/>
              <a:ln/>
            </p:spPr>
            <p:txBody>
              <a:bodyPr wrap="none" lIns="0" tIns="0" rIns="0" bIns="0" rtlCol="0" anchor="t"/>
              <a:lstStyle/>
              <a:p>
                <a:pPr algn="ctr" latinLnBrk="1">
                  <a:lnSpc>
                    <a:spcPts val="2300"/>
                  </a:lnSpc>
                </a:pPr>
                <a14:m>
                  <m:oMath xmlns:m="http://schemas.openxmlformats.org/officeDocument/2006/math">
                    <m:r>
                      <a:rPr lang="en-US" altLang="zh-CN" b="0" i="0" smtClean="0">
                        <a:solidFill>
                          <a:srgbClr val="6565FF"/>
                        </a:solidFill>
                        <a:latin typeface="Cambria Math" pitchFamily="34" charset="0"/>
                        <a:ea typeface="Cambria Math" pitchFamily="34" charset="-122"/>
                        <a:cs typeface="Cambria Math" pitchFamily="34" charset="-120"/>
                      </a:rPr>
                      <m:t>𝑦</m:t>
                    </m:r>
                    <m:r>
                      <a:rPr lang="en-US" altLang="zh-CN" b="0" i="0" smtClean="0">
                        <a:solidFill>
                          <a:srgbClr val="6565FF"/>
                        </a:solidFill>
                        <a:latin typeface="Cambria Math" pitchFamily="34" charset="0"/>
                        <a:ea typeface="Cambria Math" pitchFamily="34" charset="-122"/>
                        <a:cs typeface="Cambria Math" pitchFamily="34" charset="-120"/>
                      </a:rPr>
                      <m:t>=0</m:t>
                    </m:r>
                  </m:oMath>
                </a14:m>
                <a:r>
                  <a:rPr lang="en-US" altLang="zh-CN"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b="0" i="0" smtClean="0">
                        <a:solidFill>
                          <a:srgbClr val="6565FF"/>
                        </a:solidFill>
                        <a:latin typeface="Cambria Math" pitchFamily="34" charset="0"/>
                        <a:ea typeface="Cambria Math" pitchFamily="34" charset="-122"/>
                        <a:cs typeface="Cambria Math" pitchFamily="34" charset="-120"/>
                      </a:rPr>
                      <m:t>3</m:t>
                    </m:r>
                    <m:r>
                      <a:rPr lang="en-US" altLang="zh-CN" b="0" i="0" smtClean="0">
                        <a:solidFill>
                          <a:srgbClr val="6565FF"/>
                        </a:solidFill>
                        <a:latin typeface="Cambria Math" pitchFamily="34" charset="0"/>
                        <a:ea typeface="Cambria Math" pitchFamily="34" charset="-122"/>
                        <a:cs typeface="Cambria Math" pitchFamily="34" charset="-120"/>
                      </a:rPr>
                      <m:t>𝑥</m:t>
                    </m:r>
                    <m:r>
                      <a:rPr lang="en-US" altLang="zh-CN" b="0" i="0" smtClean="0">
                        <a:solidFill>
                          <a:srgbClr val="6565FF"/>
                        </a:solidFill>
                        <a:latin typeface="Cambria Math" pitchFamily="34" charset="0"/>
                        <a:ea typeface="Cambria Math" pitchFamily="34" charset="-122"/>
                        <a:cs typeface="Cambria Math" pitchFamily="34" charset="-120"/>
                      </a:rPr>
                      <m:t>−</m:t>
                    </m:r>
                    <m:r>
                      <a:rPr lang="en-US" altLang="zh-CN" b="0" i="0" smtClean="0">
                        <a:solidFill>
                          <a:srgbClr val="6565FF"/>
                        </a:solidFill>
                        <a:latin typeface="Cambria Math" pitchFamily="34" charset="0"/>
                        <a:ea typeface="Cambria Math" pitchFamily="34" charset="-122"/>
                        <a:cs typeface="Cambria Math" pitchFamily="34" charset="-120"/>
                      </a:rPr>
                      <m:t>𝑦</m:t>
                    </m:r>
                    <m:r>
                      <a:rPr lang="en-US" altLang="zh-CN" b="0" i="0" smtClean="0">
                        <a:solidFill>
                          <a:srgbClr val="6565FF"/>
                        </a:solidFill>
                        <a:latin typeface="Cambria Math" pitchFamily="34" charset="0"/>
                        <a:ea typeface="Cambria Math" pitchFamily="34" charset="-122"/>
                        <a:cs typeface="Cambria Math" pitchFamily="34" charset="-120"/>
                      </a:rPr>
                      <m:t>−2=0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59_1#b90481ab0.blank?vaa=1&amp;vcp=1&amp;vop=1&amp;pid=363d6faa9&amp;color=36,64,97&amp;vpa=12&amp;vtp=1&amp;bbb=1"/>
              <p:cNvSpPr>
                <a:spLocks noRot="1" noChangeAspect="1" noMove="1" noResize="1" noEditPoints="1" noAdjustHandles="1" noChangeArrowheads="1" noChangeShapeType="1" noTextEdit="1"/>
              </p:cNvSpPr>
              <p:nvPr/>
            </p:nvSpPr>
            <p:spPr>
              <a:xfrm>
                <a:off x="8200707" y="2697815"/>
                <a:ext cx="2391283" cy="273495"/>
              </a:xfrm>
              <a:prstGeom prst="rect">
                <a:avLst/>
              </a:prstGeom>
              <a:blipFill>
                <a:blip r:embed="rId4"/>
                <a:stretch>
                  <a:fillRect l="-1272" t="-29545" r="-1018" b="-5454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58_1#b90481ab0?vaa=1&amp;vcp=1&amp;vop=1&amp;pid=363d6faa9&amp;color=36,64,97&amp;vtp=1&amp;bbb=1&amp;hb=1"/>
              <p:cNvSpPr/>
              <p:nvPr/>
            </p:nvSpPr>
            <p:spPr>
              <a:xfrm>
                <a:off x="539496" y="3087705"/>
                <a:ext cx="11109960" cy="1293940"/>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设切点为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𝑄</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up>
                        <m:r>
                          <a:rPr lang="en-US" altLang="zh-CN" sz="1800" b="0" i="0">
                            <a:solidFill>
                              <a:srgbClr val="003760"/>
                            </a:solidFill>
                            <a:latin typeface="Cambria Math" pitchFamily="34" charset="0"/>
                            <a:ea typeface="Cambria Math" pitchFamily="34" charset="-122"/>
                            <a:cs typeface="Cambria Math" pitchFamily="34" charset="-120"/>
                          </a:rPr>
                          <m:t>3</m:t>
                        </m:r>
                      </m:sup>
                    </m:sSub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，得切线的斜率</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a:solidFill>
                              <a:srgbClr val="003760"/>
                            </a:solidFill>
                            <a:latin typeface="Cambria Math" pitchFamily="34" charset="0"/>
                            <a:ea typeface="Cambria Math" pitchFamily="34" charset="-122"/>
                            <a:cs typeface="Cambria Math" pitchFamily="34" charset="-120"/>
                          </a:rPr>
                          <m:t>)</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=3</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up>
                        <m:r>
                          <a:rPr lang="en-US" altLang="zh-CN" sz="1800" b="0" i="0">
                            <a:solidFill>
                              <a:srgbClr val="003760"/>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，切线方程为</a:t>
                </a:r>
              </a:p>
              <a:p>
                <a:pPr latinLnBrk="1">
                  <a:lnSpc>
                    <a:spcPts val="37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up>
                        <m:r>
                          <a:rPr lang="en-US" altLang="zh-CN" sz="1800" b="0" i="0">
                            <a:solidFill>
                              <a:srgbClr val="003760"/>
                            </a:solidFill>
                            <a:latin typeface="Cambria Math" pitchFamily="34" charset="0"/>
                            <a:ea typeface="Cambria Math" pitchFamily="34" charset="-122"/>
                            <a:cs typeface="Cambria Math" pitchFamily="34" charset="-120"/>
                          </a:rPr>
                          <m:t>3</m:t>
                        </m:r>
                      </m:sup>
                    </m:sSubSup>
                    <m:r>
                      <a:rPr lang="en-US" altLang="zh-CN" sz="1800" b="0" i="0" smtClean="0">
                        <a:solidFill>
                          <a:srgbClr val="003760"/>
                        </a:solidFill>
                        <a:latin typeface="Cambria Math" pitchFamily="34" charset="0"/>
                        <a:ea typeface="Cambria Math" pitchFamily="34" charset="-122"/>
                        <a:cs typeface="Cambria Math" pitchFamily="34" charset="-120"/>
                      </a:rPr>
                      <m:t>=3</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=3</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up>
                        <m:r>
                          <a:rPr lang="en-US" altLang="zh-CN" sz="1800" b="0" i="0">
                            <a:solidFill>
                              <a:srgbClr val="003760"/>
                            </a:solidFill>
                            <a:latin typeface="Cambria Math" pitchFamily="34" charset="0"/>
                            <a:ea typeface="Cambria Math" pitchFamily="34" charset="-122"/>
                            <a:cs typeface="Cambria Math" pitchFamily="34" charset="-120"/>
                          </a:rPr>
                          <m:t>3</m:t>
                        </m:r>
                      </m:sup>
                    </m:sSubSup>
                  </m:oMath>
                </a14:m>
                <a:r>
                  <a:rPr lang="en-US" altLang="zh-CN" sz="1800" b="0" i="0" dirty="0">
                    <a:solidFill>
                      <a:srgbClr val="003760"/>
                    </a:solidFill>
                    <a:latin typeface="Times New Roman" pitchFamily="34" charset="0"/>
                    <a:ea typeface="微软雅黑" pitchFamily="34" charset="-122"/>
                    <a:cs typeface="Times New Roman" pitchFamily="34" charset="-120"/>
                  </a:rPr>
                  <a:t>.因为切线过点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smtClean="0">
                        <a:solidFill>
                          <a:srgbClr val="003760"/>
                        </a:solidFill>
                        <a:latin typeface="Cambria Math" pitchFamily="34" charset="0"/>
                        <a:ea typeface="Cambria Math" pitchFamily="34" charset="-122"/>
                        <a:cs typeface="Cambria Math" pitchFamily="34" charset="-120"/>
                      </a:rPr>
                      <m:t>−2</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up>
                        <m:r>
                          <a:rPr lang="en-US" altLang="zh-CN" sz="1800" b="0" i="0">
                            <a:solidFill>
                              <a:srgbClr val="003760"/>
                            </a:solidFill>
                            <a:latin typeface="Cambria Math" pitchFamily="34" charset="0"/>
                            <a:ea typeface="Cambria Math" pitchFamily="34" charset="-122"/>
                            <a:cs typeface="Cambria Math" pitchFamily="34" charset="-120"/>
                          </a:rPr>
                          <m:t>3</m:t>
                        </m:r>
                      </m:sup>
                    </m:sSubSup>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1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′(0)=0</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′(1)=3</m:t>
                    </m:r>
                  </m:oMath>
                </a14:m>
                <a:r>
                  <a:rPr lang="en-US" altLang="zh-CN" b="0" i="0" dirty="0">
                    <a:solidFill>
                      <a:srgbClr val="003760"/>
                    </a:solidFill>
                    <a:latin typeface="Times New Roman" pitchFamily="34" charset="0"/>
                    <a:ea typeface="微软雅黑" pitchFamily="34" charset="-122"/>
                    <a:cs typeface="Times New Roman" pitchFamily="34" charset="-120"/>
                  </a:rPr>
                  <a:t>，从而切线有两条，切线方程分别为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=0</m:t>
                    </m:r>
                  </m:oMath>
                </a14:m>
                <a:r>
                  <a:rPr lang="en-US" altLang="zh-CN"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3</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B_6_AS.58_1#b90481ab0?vaa=1&amp;vcp=1&amp;vop=1&amp;pid=363d6faa9&amp;color=36,64,97&amp;vtp=1&amp;bbb=1&amp;hb=1"/>
              <p:cNvSpPr>
                <a:spLocks noRot="1" noChangeAspect="1" noMove="1" noResize="1" noEditPoints="1" noAdjustHandles="1" noChangeArrowheads="1" noChangeShapeType="1" noTextEdit="1"/>
              </p:cNvSpPr>
              <p:nvPr/>
            </p:nvSpPr>
            <p:spPr>
              <a:xfrm>
                <a:off x="539496" y="3087705"/>
                <a:ext cx="11109960" cy="1293940"/>
              </a:xfrm>
              <a:prstGeom prst="rect">
                <a:avLst/>
              </a:prstGeom>
              <a:blipFill>
                <a:blip r:embed="rId5"/>
                <a:stretch>
                  <a:fillRect l="-1317" r="-1043" b="-1084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checked= 1 &amp; amp; version = 1.0.5checked=1&amp;version=1.0.5">
    <p:spTree>
      <p:nvGrpSpPr>
        <p:cNvPr id="1" name=""/>
        <p:cNvGrpSpPr/>
        <p:nvPr/>
      </p:nvGrpSpPr>
      <p:grpSpPr>
        <a:xfrm>
          <a:off x="0" y="0"/>
          <a:ext cx="0" cy="0"/>
          <a:chOff x="0" y="0"/>
          <a:chExt cx="0" cy="0"/>
        </a:xfrm>
      </p:grpSpPr>
      <p:pic>
        <p:nvPicPr>
          <p:cNvPr id="2" name="C_4#44aea6e09?vcp=1&amp;pid=613a9607f&amp;color=36,64,97&amp;tib=255,255,255&amp;vtp=1&amp;bt=1" descr="preencoded.png"/>
          <p:cNvPicPr>
            <a:picLocks noChangeAspect="1"/>
          </p:cNvPicPr>
          <p:nvPr/>
        </p:nvPicPr>
        <p:blipFill>
          <a:blip r:embed="rId3"/>
          <a:stretch>
            <a:fillRect/>
          </a:stretch>
        </p:blipFill>
        <p:spPr>
          <a:xfrm>
            <a:off x="557784" y="828000"/>
            <a:ext cx="512064" cy="548640"/>
          </a:xfrm>
          <a:prstGeom prst="rect">
            <a:avLst/>
          </a:prstGeom>
        </p:spPr>
      </p:pic>
      <p:sp>
        <p:nvSpPr>
          <p:cNvPr id="3" name="C_4_BD#44aea6e09?vcp=1&amp;pid=613a9607f&amp;color=61,88,159&amp;vtp=1&amp;bbb=1"/>
          <p:cNvSpPr/>
          <p:nvPr/>
        </p:nvSpPr>
        <p:spPr>
          <a:xfrm>
            <a:off x="1225296" y="84628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题型诀</a:t>
            </a:r>
            <a:endParaRPr lang="en-US" altLang="zh-CN" sz="2400" dirty="0">
              <a:solidFill>
                <a:srgbClr val="3D589F"/>
              </a:solidFill>
            </a:endParaRPr>
          </a:p>
        </p:txBody>
      </p:sp>
      <p:sp>
        <p:nvSpPr>
          <p:cNvPr id="4" name="C_5_BD#31b8f3e2b?vcp=1&amp;pid=44aea6e09&amp;color=0,55,96&amp;vtp=1&amp;bbb=1"/>
          <p:cNvSpPr/>
          <p:nvPr/>
        </p:nvSpPr>
        <p:spPr>
          <a:xfrm>
            <a:off x="539496" y="1367496"/>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基础应用</a:t>
            </a:r>
            <a:endParaRPr lang="en-US" altLang="zh-CN" sz="2400" dirty="0">
              <a:solidFill>
                <a:srgbClr val="003760"/>
              </a:solidFill>
            </a:endParaRPr>
          </a:p>
        </p:txBody>
      </p:sp>
      <p:sp>
        <p:nvSpPr>
          <p:cNvPr id="5" name="C_6_BD#d0e7dd906?vcp=1&amp;pid=31b8f3e2b&amp;color=101,101,255&amp;vtp=1&amp;bbb=1"/>
          <p:cNvSpPr/>
          <p:nvPr/>
        </p:nvSpPr>
        <p:spPr>
          <a:xfrm>
            <a:off x="539496" y="1897544"/>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平均变化率</a:t>
            </a:r>
            <a:endParaRPr lang="en-US" altLang="zh-CN" sz="2200" dirty="0">
              <a:solidFill>
                <a:srgbClr val="6565FF"/>
              </a:solidFill>
            </a:endParaRPr>
          </a:p>
        </p:txBody>
      </p:sp>
      <mc:AlternateContent xmlns:mc="http://schemas.openxmlformats.org/markup-compatibility/2006" xmlns:a14="http://schemas.microsoft.com/office/drawing/2010/main">
        <mc:Choice Requires="a14">
          <p:sp>
            <p:nvSpPr>
              <p:cNvPr id="6" name="QB_8_BD.61_1#bc032400c?vaa=1&amp;vcp=1&amp;vop=1&amp;pid=bb4cf52e2&amp;color=36,64,97&amp;vtp=1&amp;bbb=1&amp;hb=1"/>
              <p:cNvSpPr/>
              <p:nvPr/>
            </p:nvSpPr>
            <p:spPr>
              <a:xfrm>
                <a:off x="539496" y="2386402"/>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例1（1）</a:t>
                </a:r>
                <a:r>
                  <a:rPr lang="en-US" altLang="zh-CN" sz="1800" b="0" i="0" dirty="0">
                    <a:solidFill>
                      <a:srgbClr val="244061"/>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)=3</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smtClean="0">
                        <a:solidFill>
                          <a:srgbClr val="244061"/>
                        </a:solidFill>
                        <a:latin typeface="Cambria Math" pitchFamily="34" charset="0"/>
                        <a:ea typeface="Cambria Math" pitchFamily="34" charset="-122"/>
                        <a:cs typeface="Cambria Math" pitchFamily="34" charset="-120"/>
                      </a:rPr>
                      <m:t>+</m:t>
                    </m:r>
                    <m:r>
                      <m:rPr>
                        <m:sty m:val="p"/>
                      </m:rPr>
                      <a:rPr lang="en-US" altLang="zh-CN" sz="1800" b="0" i="0" smtClean="0">
                        <a:solidFill>
                          <a:srgbClr val="244061"/>
                        </a:solidFill>
                        <a:latin typeface="Cambria Math" pitchFamily="34" charset="0"/>
                        <a:ea typeface="Cambria Math" pitchFamily="34" charset="-122"/>
                        <a:cs typeface="Cambria Math" pitchFamily="34" charset="-120"/>
                      </a:rPr>
                      <m:t>Δ</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a:solidFill>
                      <a:srgbClr val="244061"/>
                    </a:solidFill>
                    <a:latin typeface="Times New Roman" pitchFamily="34" charset="0"/>
                    <a:ea typeface="微软雅黑" pitchFamily="34" charset="-122"/>
                    <a:cs typeface="Times New Roman" pitchFamily="34" charset="-120"/>
                  </a:rPr>
                  <a:t>上的平均变化率为</a:t>
                </a:r>
                <a:r>
                  <a:rPr lang="en-US" altLang="zh-CN" sz="1800" i="0">
                    <a:solidFill>
                      <a:srgbClr val="244061"/>
                    </a:solidFill>
                    <a:latin typeface="SimSun" pitchFamily="34" charset="0"/>
                    <a:ea typeface="SimSun" pitchFamily="34" charset="-122"/>
                    <a:cs typeface="SimSun" pitchFamily="34" charset="-120"/>
                  </a:rPr>
                  <a:t>__________</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当</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244061"/>
                        </a:solidFill>
                        <a:latin typeface="Cambria Math" pitchFamily="34" charset="0"/>
                        <a:ea typeface="Cambria Math" pitchFamily="34" charset="-122"/>
                        <a:cs typeface="Cambria Math" pitchFamily="34" charset="-120"/>
                      </a:rPr>
                      <m:t>Δ</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时的平均</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变化率的值为</a:t>
                </a:r>
                <a:r>
                  <a:rPr lang="en-US" altLang="zh-CN" i="0">
                    <a:solidFill>
                      <a:srgbClr val="244061"/>
                    </a:solidFill>
                    <a:latin typeface="SimSun" pitchFamily="34" charset="0"/>
                    <a:ea typeface="SimSun" pitchFamily="34" charset="-122"/>
                    <a:cs typeface="SimSun" pitchFamily="34" charset="-120"/>
                  </a:rPr>
                  <a:t>_____</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6" name="QB_8_BD.61_1#bc032400c?vaa=1&amp;vcp=1&amp;vop=1&amp;pid=bb4cf52e2&amp;color=36,64,97&amp;vtp=1&amp;bbb=1&amp;hb=1"/>
              <p:cNvSpPr>
                <a:spLocks noRot="1" noChangeAspect="1" noMove="1" noResize="1" noEditPoints="1" noAdjustHandles="1" noChangeArrowheads="1" noChangeShapeType="1" noTextEdit="1"/>
              </p:cNvSpPr>
              <p:nvPr/>
            </p:nvSpPr>
            <p:spPr>
              <a:xfrm>
                <a:off x="539496" y="2386402"/>
                <a:ext cx="11109960" cy="770255"/>
              </a:xfrm>
              <a:prstGeom prst="rect">
                <a:avLst/>
              </a:prstGeom>
              <a:blipFill>
                <a:blip r:embed="rId4"/>
                <a:stretch>
                  <a:fillRect l="-1317"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B_8_AN.63_1#bc032400c.blank?vaa=1&amp;vcp=1&amp;vop=1&amp;pid=bb4cf52e2&amp;color=36,64,97&amp;vpa=13&amp;vtp=1&amp;bbb=1"/>
              <p:cNvSpPr/>
              <p:nvPr/>
            </p:nvSpPr>
            <p:spPr>
              <a:xfrm>
                <a:off x="7184581" y="2435121"/>
                <a:ext cx="1136523"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6565FF"/>
                        </a:solidFill>
                        <a:latin typeface="Cambria Math" pitchFamily="34" charset="0"/>
                        <a:ea typeface="Cambria Math" pitchFamily="34" charset="-122"/>
                        <a:cs typeface="Cambria Math" pitchFamily="34" charset="-120"/>
                      </a:rPr>
                      <m:t>6</m:t>
                    </m:r>
                    <m:sSub>
                      <m:sSub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𝑥</m:t>
                        </m:r>
                      </m:e>
                      <m:sub>
                        <m:r>
                          <a:rPr lang="en-US" altLang="zh-CN" b="0" i="0">
                            <a:solidFill>
                              <a:srgbClr val="6565FF"/>
                            </a:solidFill>
                            <a:latin typeface="Cambria Math" pitchFamily="34" charset="0"/>
                            <a:ea typeface="Cambria Math" pitchFamily="34" charset="-122"/>
                            <a:cs typeface="Cambria Math" pitchFamily="34" charset="-120"/>
                          </a:rPr>
                          <m:t>0</m:t>
                        </m:r>
                      </m:sub>
                    </m:sSub>
                    <m:r>
                      <a:rPr lang="en-US" altLang="zh-CN" b="0" i="0" smtClean="0">
                        <a:solidFill>
                          <a:srgbClr val="6565FF"/>
                        </a:solidFill>
                        <a:latin typeface="Cambria Math" pitchFamily="34" charset="0"/>
                        <a:ea typeface="Cambria Math" pitchFamily="34" charset="-122"/>
                        <a:cs typeface="Cambria Math" pitchFamily="34" charset="-120"/>
                      </a:rPr>
                      <m:t>+3</m:t>
                    </m:r>
                    <m:r>
                      <m:rPr>
                        <m:sty m:val="p"/>
                      </m:rPr>
                      <a:rPr lang="en-US" altLang="zh-CN" b="0" i="0" smtClean="0">
                        <a:solidFill>
                          <a:srgbClr val="6565FF"/>
                        </a:solidFill>
                        <a:latin typeface="Cambria Math" pitchFamily="34" charset="0"/>
                        <a:ea typeface="Cambria Math" pitchFamily="34" charset="-122"/>
                        <a:cs typeface="Cambria Math" pitchFamily="34" charset="-120"/>
                      </a:rPr>
                      <m:t>Δ</m:t>
                    </m:r>
                    <m:r>
                      <a:rPr lang="en-US" altLang="zh-CN" b="0" i="0" smtClean="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7" name="QB_8_AN.63_1#bc032400c.blank?vaa=1&amp;vcp=1&amp;vop=1&amp;pid=bb4cf52e2&amp;color=36,64,97&amp;vpa=13&amp;vtp=1&amp;bbb=1"/>
              <p:cNvSpPr>
                <a:spLocks noRot="1" noChangeAspect="1" noMove="1" noResize="1" noEditPoints="1" noAdjustHandles="1" noChangeArrowheads="1" noChangeShapeType="1" noTextEdit="1"/>
              </p:cNvSpPr>
              <p:nvPr/>
            </p:nvSpPr>
            <p:spPr>
              <a:xfrm>
                <a:off x="7184581" y="2435121"/>
                <a:ext cx="1136523" cy="260350"/>
              </a:xfrm>
              <a:prstGeom prst="rect">
                <a:avLst/>
              </a:prstGeom>
              <a:blipFill>
                <a:blip r:embed="rId5"/>
                <a:stretch>
                  <a:fillRect l="-2688" r="-1613" b="-18605"/>
                </a:stretch>
              </a:blipFill>
              <a:ln/>
            </p:spPr>
            <p:txBody>
              <a:bodyPr/>
              <a:lstStyle/>
              <a:p>
                <a:r>
                  <a:rPr lang="zh-CN" altLang="en-US">
                    <a:noFill/>
                  </a:rPr>
                  <a:t> </a:t>
                </a:r>
              </a:p>
            </p:txBody>
          </p:sp>
        </mc:Fallback>
      </mc:AlternateContent>
      <p:sp>
        <p:nvSpPr>
          <p:cNvPr id="8" name="QB_8_AN.64_1#bc032400c.blank?vaa=1&amp;vcp=1&amp;vop=1&amp;pid=bb4cf52e2&amp;color=36,64,97&amp;vpa=14&amp;vtp=1&amp;bbb=1"/>
          <p:cNvSpPr/>
          <p:nvPr/>
        </p:nvSpPr>
        <p:spPr>
          <a:xfrm>
            <a:off x="1891252" y="2754067"/>
            <a:ext cx="566738" cy="354140"/>
          </a:xfrm>
          <a:prstGeom prst="rect">
            <a:avLst/>
          </a:prstGeom>
          <a:noFill/>
          <a:ln/>
        </p:spPr>
        <p:txBody>
          <a:bodyPr wrap="none" lIns="0" tIns="0" rIns="0" bIns="0" rtlCol="0" anchor="t"/>
          <a:lstStyle/>
          <a:p>
            <a:pPr algn="ctr" latinLnBrk="1">
              <a:lnSpc>
                <a:spcPts val="3100"/>
              </a:lnSpc>
            </a:pPr>
            <a:r>
              <a:rPr lang="en-US" altLang="zh-CN" b="0" i="0" dirty="0">
                <a:solidFill>
                  <a:srgbClr val="6565FF"/>
                </a:solidFill>
                <a:latin typeface="Times New Roman" pitchFamily="34" charset="0"/>
                <a:ea typeface="微软雅黑" pitchFamily="34" charset="-122"/>
                <a:cs typeface="Times New Roman" pitchFamily="34" charset="-120"/>
              </a:rPr>
              <a:t>12.3</a:t>
            </a:r>
            <a:endParaRPr lang="en-US" altLang="zh-CN" dirty="0">
              <a:solidFill>
                <a:srgbClr val="6565FF"/>
              </a:solidFill>
            </a:endParaRPr>
          </a:p>
        </p:txBody>
      </p:sp>
      <mc:AlternateContent xmlns:mc="http://schemas.openxmlformats.org/markup-compatibility/2006" xmlns:a14="http://schemas.microsoft.com/office/drawing/2010/main">
        <mc:Choice Requires="a14">
          <p:sp>
            <p:nvSpPr>
              <p:cNvPr id="9" name="QB_8_AS.62_1#bc032400c?vaa=1&amp;vcp=1&amp;vop=1&amp;pid=bb4cf52e2&amp;color=36,64,97&amp;vtp=1&amp;bbb=1&amp;hb=1"/>
              <p:cNvSpPr/>
              <p:nvPr/>
            </p:nvSpPr>
            <p:spPr>
              <a:xfrm>
                <a:off x="539496" y="3160736"/>
                <a:ext cx="11109960" cy="1293559"/>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)=3</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上的平均变化率为</a:t>
                </a:r>
              </a:p>
              <a:p>
                <a:pPr latinLnBrk="1">
                  <a:lnSpc>
                    <a:spcPts val="4100"/>
                  </a:lnSpc>
                </a:pP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+2]−(3</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a:solidFill>
                              <a:srgbClr val="003760"/>
                            </a:solidFill>
                            <a:latin typeface="Cambria Math" pitchFamily="34" charset="0"/>
                            <a:ea typeface="Cambria Math" pitchFamily="34" charset="-122"/>
                            <a:cs typeface="Cambria Math" pitchFamily="34" charset="-120"/>
                          </a:rPr>
                          <m:t>+2)</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6</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+3</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=6</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+3</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𝑥</m:t>
                        </m:r>
                      </m:e>
                      <m:sub>
                        <m:r>
                          <a:rPr lang="en-US" altLang="zh-CN" b="0" i="0">
                            <a:solidFill>
                              <a:srgbClr val="003760"/>
                            </a:solidFill>
                            <a:latin typeface="Cambria Math" pitchFamily="34" charset="0"/>
                            <a:ea typeface="Cambria Math" pitchFamily="34" charset="-122"/>
                            <a:cs typeface="Cambria Math" pitchFamily="34" charset="-120"/>
                          </a:rPr>
                          <m:t>0</m:t>
                        </m:r>
                      </m:sub>
                    </m:sSub>
                    <m:r>
                      <a:rPr lang="en-US" altLang="zh-CN" b="0" i="0" smtClean="0">
                        <a:solidFill>
                          <a:srgbClr val="003760"/>
                        </a:solidFill>
                        <a:latin typeface="Cambria Math" pitchFamily="34" charset="0"/>
                        <a:ea typeface="Cambria Math" pitchFamily="34" charset="-122"/>
                        <a:cs typeface="Cambria Math" pitchFamily="34" charset="-120"/>
                      </a:rPr>
                      <m:t>=2</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Δ</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=0.1</m:t>
                    </m:r>
                  </m:oMath>
                </a14:m>
                <a:r>
                  <a:rPr lang="en-US" altLang="zh-CN" b="0" i="0" dirty="0">
                    <a:solidFill>
                      <a:srgbClr val="003760"/>
                    </a:solidFill>
                    <a:latin typeface="Times New Roman" pitchFamily="34" charset="0"/>
                    <a:ea typeface="微软雅黑" pitchFamily="34" charset="-122"/>
                    <a:cs typeface="Times New Roman" pitchFamily="34" charset="-120"/>
                  </a:rPr>
                  <a:t>时，函数</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)=3</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𝑥</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+2</m:t>
                    </m:r>
                  </m:oMath>
                </a14:m>
                <a:r>
                  <a:rPr lang="en-US" altLang="zh-CN"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[2,2.1]</m:t>
                    </m:r>
                  </m:oMath>
                </a14:m>
                <a:r>
                  <a:rPr lang="en-US" altLang="zh-CN" b="0" i="0" dirty="0">
                    <a:solidFill>
                      <a:srgbClr val="003760"/>
                    </a:solidFill>
                    <a:latin typeface="Times New Roman" pitchFamily="34" charset="0"/>
                    <a:ea typeface="微软雅黑" pitchFamily="34" charset="-122"/>
                    <a:cs typeface="Times New Roman" pitchFamily="34" charset="-120"/>
                  </a:rPr>
                  <a:t>上的平均变化率为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6×2+3×0.1=12.3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9" name="QB_8_AS.62_1#bc032400c?vaa=1&amp;vcp=1&amp;vop=1&amp;pid=bb4cf52e2&amp;color=36,64,97&amp;vtp=1&amp;bbb=1&amp;hb=1"/>
              <p:cNvSpPr>
                <a:spLocks noRot="1" noChangeAspect="1" noMove="1" noResize="1" noEditPoints="1" noAdjustHandles="1" noChangeArrowheads="1" noChangeShapeType="1" noTextEdit="1"/>
              </p:cNvSpPr>
              <p:nvPr/>
            </p:nvSpPr>
            <p:spPr>
              <a:xfrm>
                <a:off x="539496" y="3160736"/>
                <a:ext cx="11109960" cy="1293559"/>
              </a:xfrm>
              <a:prstGeom prst="rect">
                <a:avLst/>
              </a:prstGeom>
              <a:blipFill>
                <a:blip r:embed="rId6"/>
                <a:stretch>
                  <a:fillRect l="-1317" b="-1079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anim calcmode="lin" valueType="num">
                                      <p:cBhvr>
                                        <p:cTn id="8" dur="500" fill="hold"/>
                                        <p:tgtEl>
                                          <p:spTgt spid="9">
                                            <p:bg/>
                                          </p:spTgt>
                                        </p:tgtEl>
                                        <p:attrNameLst>
                                          <p:attrName>ppt_x</p:attrName>
                                        </p:attrNameLst>
                                      </p:cBhvr>
                                      <p:tavLst>
                                        <p:tav tm="0">
                                          <p:val>
                                            <p:strVal val="#ppt_x"/>
                                          </p:val>
                                        </p:tav>
                                        <p:tav tm="100000">
                                          <p:val>
                                            <p:strVal val="#ppt_x"/>
                                          </p:val>
                                        </p:tav>
                                      </p:tavLst>
                                    </p:anim>
                                    <p:anim calcmode="lin" valueType="num">
                                      <p:cBhvr>
                                        <p:cTn id="9" dur="500" fill="hold"/>
                                        <p:tgtEl>
                                          <p:spTgt spid="9">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Effect transition="in" filter="fade">
                                      <p:cBhvr>
                                        <p:cTn id="17" dur="500"/>
                                        <p:tgtEl>
                                          <p:spTgt spid="9">
                                            <p:txEl>
                                              <p:pRg st="1" end="1"/>
                                            </p:txEl>
                                          </p:spTgt>
                                        </p:tgtEl>
                                      </p:cBhvr>
                                    </p:animEffect>
                                    <p:anim calcmode="lin" valueType="num">
                                      <p:cBhvr>
                                        <p:cTn id="18"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9">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Effect transition="in" filter="fade">
                                      <p:cBhvr>
                                        <p:cTn id="22" dur="500"/>
                                        <p:tgtEl>
                                          <p:spTgt spid="9">
                                            <p:txEl>
                                              <p:pRg st="2" end="2"/>
                                            </p:txEl>
                                          </p:spTgt>
                                        </p:tgtEl>
                                      </p:cBhvr>
                                    </p:animEffect>
                                    <p:anim calcmode="lin" valueType="num">
                                      <p:cBhvr>
                                        <p:cTn id="2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anim calcmode="lin" valueType="num">
                                      <p:cBhvr>
                                        <p:cTn id="30" dur="500" fill="hold"/>
                                        <p:tgtEl>
                                          <p:spTgt spid="7">
                                            <p:bg/>
                                          </p:spTgt>
                                        </p:tgtEl>
                                        <p:attrNameLst>
                                          <p:attrName>ppt_x</p:attrName>
                                        </p:attrNameLst>
                                      </p:cBhvr>
                                      <p:tavLst>
                                        <p:tav tm="0">
                                          <p:val>
                                            <p:strVal val="#ppt_x"/>
                                          </p:val>
                                        </p:tav>
                                        <p:tav tm="100000">
                                          <p:val>
                                            <p:strVal val="#ppt_x"/>
                                          </p:val>
                                        </p:tav>
                                      </p:tavLst>
                                    </p:anim>
                                    <p:anim calcmode="lin" valueType="num">
                                      <p:cBhvr>
                                        <p:cTn id="31" dur="500" fill="hold"/>
                                        <p:tgtEl>
                                          <p:spTgt spid="7">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anim calcmode="lin" valueType="num">
                                      <p:cBhvr>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8">
                                            <p:bg/>
                                          </p:spTgt>
                                        </p:tgtEl>
                                        <p:attrNameLst>
                                          <p:attrName>style.visibility</p:attrName>
                                        </p:attrNameLst>
                                      </p:cBhvr>
                                      <p:to>
                                        <p:strVal val="visible"/>
                                      </p:to>
                                    </p:set>
                                    <p:animEffect transition="in" filter="fade">
                                      <p:cBhvr>
                                        <p:cTn id="41" dur="500"/>
                                        <p:tgtEl>
                                          <p:spTgt spid="8">
                                            <p:bg/>
                                          </p:spTgt>
                                        </p:tgtEl>
                                      </p:cBhvr>
                                    </p:animEffect>
                                    <p:anim calcmode="lin" valueType="num">
                                      <p:cBhvr>
                                        <p:cTn id="42" dur="500" fill="hold"/>
                                        <p:tgtEl>
                                          <p:spTgt spid="8">
                                            <p:bg/>
                                          </p:spTgt>
                                        </p:tgtEl>
                                        <p:attrNameLst>
                                          <p:attrName>ppt_x</p:attrName>
                                        </p:attrNameLst>
                                      </p:cBhvr>
                                      <p:tavLst>
                                        <p:tav tm="0">
                                          <p:val>
                                            <p:strVal val="#ppt_x"/>
                                          </p:val>
                                        </p:tav>
                                        <p:tav tm="100000">
                                          <p:val>
                                            <p:strVal val="#ppt_x"/>
                                          </p:val>
                                        </p:tav>
                                      </p:tavLst>
                                    </p:anim>
                                    <p:anim calcmode="lin" valueType="num">
                                      <p:cBhvr>
                                        <p:cTn id="43" dur="500" fill="hold"/>
                                        <p:tgtEl>
                                          <p:spTgt spid="8">
                                            <p:bg/>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8">
                                            <p:txEl>
                                              <p:pRg st="0" end="0"/>
                                            </p:txEl>
                                          </p:spTgt>
                                        </p:tgtEl>
                                        <p:attrNameLst>
                                          <p:attrName>style.visibility</p:attrName>
                                        </p:attrNameLst>
                                      </p:cBhvr>
                                      <p:to>
                                        <p:strVal val="visible"/>
                                      </p:to>
                                    </p:set>
                                    <p:animEffect transition="in" filter="fade">
                                      <p:cBhvr>
                                        <p:cTn id="46" dur="500"/>
                                        <p:tgtEl>
                                          <p:spTgt spid="8">
                                            <p:txEl>
                                              <p:pRg st="0" end="0"/>
                                            </p:txEl>
                                          </p:spTgt>
                                        </p:tgtEl>
                                      </p:cBhvr>
                                    </p:animEffect>
                                    <p:anim calcmode="lin" valueType="num">
                                      <p:cBhvr>
                                        <p:cTn id="4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48"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P spid="9"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checked= 1 &amp; amp; version = 1.0.5checked=1&amp;version=1.0.5">
    <p:spTree>
      <p:nvGrpSpPr>
        <p:cNvPr id="1" name=""/>
        <p:cNvGrpSpPr/>
        <p:nvPr/>
      </p:nvGrpSpPr>
      <p:grpSpPr>
        <a:xfrm>
          <a:off x="0" y="0"/>
          <a:ext cx="0" cy="0"/>
          <a:chOff x="0" y="0"/>
          <a:chExt cx="0" cy="0"/>
        </a:xfrm>
      </p:grpSpPr>
      <p:sp>
        <p:nvSpPr>
          <p:cNvPr id="2" name="QB_8_BD.66_1#092b8cc35?vaa=1&amp;vcp=1&amp;vop=1&amp;pid=bb4cf52e2&amp;color=36,64,97&amp;vtp=1&amp;bt=1&amp;bbb=1"/>
          <p:cNvSpPr/>
          <p:nvPr/>
        </p:nvSpPr>
        <p:spPr>
          <a:xfrm>
            <a:off x="539496" y="2703182"/>
            <a:ext cx="11109960" cy="517144"/>
          </a:xfrm>
          <a:prstGeom prst="rect">
            <a:avLst/>
          </a:prstGeom>
          <a:noFill/>
          <a:ln/>
        </p:spPr>
        <p:txBody>
          <a:bodyPr wrap="none" lIns="0" tIns="0" rIns="0" bIns="0" rtlCol="0" anchor="t"/>
          <a:lstStyle/>
          <a:p>
            <a:pPr algn="l" latinLnBrk="1">
              <a:lnSpc>
                <a:spcPts val="48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球的半径从1增加到2时</a:t>
            </a:r>
            <a:r>
              <a:rPr lang="en-US" altLang="zh-CN" sz="1800" b="0" i="0">
                <a:solidFill>
                  <a:srgbClr val="244061"/>
                </a:solidFill>
                <a:latin typeface="Times New Roman" pitchFamily="34" charset="0"/>
                <a:ea typeface="微软雅黑" pitchFamily="34" charset="-122"/>
                <a:cs typeface="Times New Roman" pitchFamily="34" charset="-120"/>
              </a:rPr>
              <a:t>，球的体积平均膨胀率为</a:t>
            </a:r>
            <a:r>
              <a:rPr lang="en-US" altLang="zh-CN" sz="1800" i="0">
                <a:solidFill>
                  <a:srgbClr val="244061"/>
                </a:solidFill>
                <a:latin typeface="SimSun" pitchFamily="34" charset="0"/>
                <a:ea typeface="SimSun" pitchFamily="34" charset="-122"/>
                <a:cs typeface="SimSun" pitchFamily="34" charset="-120"/>
              </a:rPr>
              <a:t>_</a:t>
            </a:r>
            <a:r>
              <a:rPr lang="en-US" altLang="zh-CN" sz="2700" b="0" i="0" u="sng" kern="0" spc="-99900">
                <a:solidFill>
                  <a:srgbClr val="FF00FF"/>
                </a:solidFill>
                <a:latin typeface="SimSun" panose="02010600030101010101" pitchFamily="2" charset="-122"/>
                <a:ea typeface="微软雅黑" pitchFamily="34" charset="-122"/>
                <a:cs typeface="Times New Roman" pitchFamily="34" charset="-120"/>
              </a:rPr>
              <a:t> </a:t>
            </a:r>
            <a:r>
              <a:rPr lang="en-US" altLang="zh-CN" sz="1800" i="0">
                <a:solidFill>
                  <a:srgbClr val="244061"/>
                </a:solidFill>
                <a:latin typeface="SimSun" pitchFamily="34" charset="0"/>
                <a:ea typeface="SimSun" pitchFamily="34" charset="-122"/>
                <a:cs typeface="SimSun" pitchFamily="34" charset="-120"/>
              </a:rPr>
              <a:t>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3" name="QB_8_AN.68_1#092b8cc35.blank?vaa=1&amp;vcp=1&amp;vop=1&amp;pid=bb4cf52e2&amp;color=36,64,97&amp;vpa=15&amp;vtp=1&amp;bbb=1&amp;rh=30.65504"/>
              <p:cNvSpPr/>
              <p:nvPr/>
            </p:nvSpPr>
            <p:spPr>
              <a:xfrm>
                <a:off x="5954458" y="2766363"/>
                <a:ext cx="487363" cy="389319"/>
              </a:xfrm>
              <a:prstGeom prst="rect">
                <a:avLst/>
              </a:prstGeom>
              <a:noFill/>
              <a:ln/>
            </p:spPr>
            <p:txBody>
              <a:bodyPr wrap="none" lIns="0" tIns="0" rIns="0" bIns="0" rtlCol="0" anchor="t"/>
              <a:lstStyle/>
              <a:p>
                <a:pPr algn="ctr" latinLnBrk="1">
                  <a:lnSpc>
                    <a:spcPts val="3100"/>
                  </a:lnSpc>
                </a:pPr>
                <a14:m>
                  <m:oMath xmlns:m="http://schemas.openxmlformats.org/officeDocument/2006/math">
                    <m:f>
                      <m:f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28</m:t>
                        </m:r>
                      </m:num>
                      <m:den>
                        <m:r>
                          <a:rPr lang="en-US" altLang="zh-CN" b="0" i="0">
                            <a:solidFill>
                              <a:srgbClr val="6565FF"/>
                            </a:solidFill>
                            <a:latin typeface="Cambria Math" pitchFamily="34" charset="0"/>
                            <a:ea typeface="Cambria Math" pitchFamily="34" charset="-122"/>
                            <a:cs typeface="Cambria Math" pitchFamily="34" charset="-120"/>
                          </a:rPr>
                          <m:t>3</m:t>
                        </m:r>
                      </m:den>
                    </m:f>
                    <m:r>
                      <m:rPr>
                        <m:sty m:val="p"/>
                      </m:rPr>
                      <a:rPr lang="en-US" altLang="zh-CN" b="0" i="0" smtClean="0">
                        <a:solidFill>
                          <a:srgbClr val="6565FF"/>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8_AN.68_1#092b8cc35.blank?vaa=1&amp;vcp=1&amp;vop=1&amp;pid=bb4cf52e2&amp;color=36,64,97&amp;vpa=15&amp;vtp=1&amp;bbb=1&amp;rh=30.65504"/>
              <p:cNvSpPr>
                <a:spLocks noRot="1" noChangeAspect="1" noMove="1" noResize="1" noEditPoints="1" noAdjustHandles="1" noChangeArrowheads="1" noChangeShapeType="1" noTextEdit="1"/>
              </p:cNvSpPr>
              <p:nvPr/>
            </p:nvSpPr>
            <p:spPr>
              <a:xfrm>
                <a:off x="5954458" y="2766363"/>
                <a:ext cx="487363" cy="389319"/>
              </a:xfrm>
              <a:prstGeom prst="rect">
                <a:avLst/>
              </a:prstGeom>
              <a:blipFill>
                <a:blip r:embed="rId3"/>
                <a:stretch>
                  <a:fillRect b="-1406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8_AS.67_1#092b8cc35?vaa=1&amp;vcp=1&amp;vop=1&amp;pid=bb4cf52e2&amp;color=36,64,97&amp;vtp=1&amp;bbb=1"/>
              <p:cNvSpPr/>
              <p:nvPr/>
            </p:nvSpPr>
            <p:spPr>
              <a:xfrm>
                <a:off x="539496" y="3222231"/>
                <a:ext cx="11109960" cy="1121664"/>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球的体积改变量</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𝑉</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28</m:t>
                        </m:r>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,球的半径改变量</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𝑅</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球的体积平均膨胀率为</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𝑉</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𝑅</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28</m:t>
                        </m:r>
                      </m:num>
                      <m:den>
                        <m:r>
                          <a:rPr lang="en-US" altLang="zh-CN" sz="1800" b="0" i="0">
                            <a:solidFill>
                              <a:srgbClr val="003760"/>
                            </a:solidFill>
                            <a:latin typeface="Cambria Math" pitchFamily="34" charset="0"/>
                            <a:ea typeface="Cambria Math" pitchFamily="34" charset="-122"/>
                            <a:cs typeface="Cambria Math" pitchFamily="34" charset="-120"/>
                          </a:rPr>
                          <m:t>3</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8_AS.67_1#092b8cc35?vaa=1&amp;vcp=1&amp;vop=1&amp;pid=bb4cf52e2&amp;color=36,64,97&amp;vtp=1&amp;bbb=1"/>
              <p:cNvSpPr>
                <a:spLocks noRot="1" noChangeAspect="1" noMove="1" noResize="1" noEditPoints="1" noAdjustHandles="1" noChangeArrowheads="1" noChangeShapeType="1" noTextEdit="1"/>
              </p:cNvSpPr>
              <p:nvPr/>
            </p:nvSpPr>
            <p:spPr>
              <a:xfrm>
                <a:off x="539496" y="3222231"/>
                <a:ext cx="11109960" cy="1121664"/>
              </a:xfrm>
              <a:prstGeom prst="rect">
                <a:avLst/>
              </a:prstGeom>
              <a:blipFill>
                <a:blip r:embed="rId4"/>
                <a:stretch>
                  <a:fillRect l="-1317" b="-706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checked= 1 &amp; amp; version = 1.0.5checked=1&amp;version=1.0.5">
    <p:spTree>
      <p:nvGrpSpPr>
        <p:cNvPr id="1" name=""/>
        <p:cNvGrpSpPr/>
        <p:nvPr/>
      </p:nvGrpSpPr>
      <p:grpSpPr>
        <a:xfrm>
          <a:off x="0" y="0"/>
          <a:ext cx="0" cy="0"/>
          <a:chOff x="0" y="0"/>
          <a:chExt cx="0" cy="0"/>
        </a:xfrm>
      </p:grpSpPr>
      <p:sp>
        <p:nvSpPr>
          <p:cNvPr id="2" name="QO_7_EX.70_1#bb4cf52e2?vcp=1&amp;vop=1&amp;pid=d0e7dd906&amp;color=36,64,97&amp;vtp=1&amp;bt=1&amp;bbb=1"/>
          <p:cNvSpPr/>
          <p:nvPr/>
        </p:nvSpPr>
        <p:spPr>
          <a:xfrm>
            <a:off x="539496" y="2456103"/>
            <a:ext cx="11109960" cy="360680"/>
          </a:xfrm>
          <a:prstGeom prst="rect">
            <a:avLst/>
          </a:prstGeom>
          <a:noFill/>
          <a:ln/>
        </p:spPr>
        <p:txBody>
          <a:bodyPr wrap="none" lIns="0" tIns="0" rIns="0" bIns="0" rtlCol="0" anchor="t"/>
          <a:lstStyle/>
          <a:p>
            <a:pPr algn="l" latinLnBrk="1">
              <a:lnSpc>
                <a:spcPts val="3200"/>
              </a:lnSpc>
            </a:pPr>
            <a:r>
              <a:rPr lang="en-US" altLang="zh-CN" sz="1800" b="0" i="0" spc="-50" dirty="0">
                <a:solidFill>
                  <a:srgbClr val="244061"/>
                </a:solidFill>
                <a:latin typeface="SimSun" pitchFamily="34" charset="0"/>
                <a:ea typeface="SimSun" pitchFamily="34" charset="-122"/>
                <a:cs typeface="SimSun" pitchFamily="34" charset="-120"/>
              </a:rPr>
              <a:t>    </a:t>
            </a:r>
            <a:r>
              <a:rPr lang="en-US" altLang="zh-CN" sz="1800" b="1" i="0" spc="-50" dirty="0">
                <a:solidFill>
                  <a:srgbClr val="244061"/>
                </a:solidFill>
                <a:latin typeface="Times New Roman" pitchFamily="34" charset="0"/>
                <a:ea typeface="微软雅黑" pitchFamily="34" charset="-122"/>
                <a:cs typeface="Times New Roman" pitchFamily="34" charset="-120"/>
              </a:rPr>
              <a:t>【思路分析】</a:t>
            </a:r>
            <a:r>
              <a:rPr lang="en-US" altLang="zh-CN" sz="1800" b="0" i="0" spc="-50" dirty="0">
                <a:solidFill>
                  <a:srgbClr val="244061"/>
                </a:solidFill>
                <a:latin typeface="Times New Roman" pitchFamily="34" charset="0"/>
                <a:ea typeface="微软雅黑" pitchFamily="34" charset="-122"/>
                <a:cs typeface="Times New Roman" pitchFamily="34" charset="-120"/>
              </a:rPr>
              <a:t>直接利用概念求平均变化率.先求出表达式，再直接代入数据就可以求得相应的平均变化率的值.</a:t>
            </a:r>
            <a:endParaRPr lang="en-US" altLang="zh-CN" sz="1800" spc="-50" dirty="0"/>
          </a:p>
        </p:txBody>
      </p:sp>
      <mc:AlternateContent xmlns:mc="http://schemas.openxmlformats.org/markup-compatibility/2006" xmlns:a14="http://schemas.microsoft.com/office/drawing/2010/main">
        <mc:Choice Requires="a14">
          <p:sp>
            <p:nvSpPr>
              <p:cNvPr id="3" name="QO_7_EX.71_1#bb4cf52e2?vcp=1&amp;vop=1&amp;pid=d0e7dd906&amp;color=36,64,97&amp;vtp=1&amp;bbb=1"/>
              <p:cNvSpPr/>
              <p:nvPr/>
            </p:nvSpPr>
            <p:spPr>
              <a:xfrm>
                <a:off x="539496" y="2864027"/>
                <a:ext cx="11109960" cy="173990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【方法总结】求平均变化率的主要步骤</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1）计算函数的改变量</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2）计算自变量的改变量</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3）得平均变化率</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𝑓</m:t>
                        </m:r>
                      </m:num>
                      <m:den>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den>
                    </m:f>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1</m:t>
                            </m:r>
                          </m:sub>
                        </m:sSub>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EX.71_1#bb4cf52e2?vcp=1&amp;vop=1&amp;pid=d0e7dd906&amp;color=36,64,97&amp;vtp=1&amp;bbb=1"/>
              <p:cNvSpPr>
                <a:spLocks noRot="1" noChangeAspect="1" noMove="1" noResize="1" noEditPoints="1" noAdjustHandles="1" noChangeArrowheads="1" noChangeShapeType="1" noTextEdit="1"/>
              </p:cNvSpPr>
              <p:nvPr/>
            </p:nvSpPr>
            <p:spPr>
              <a:xfrm>
                <a:off x="539496" y="2864027"/>
                <a:ext cx="11109960" cy="1739900"/>
              </a:xfrm>
              <a:prstGeom prst="rect">
                <a:avLst/>
              </a:prstGeom>
              <a:blipFill>
                <a:blip r:embed="rId3"/>
                <a:stretch>
                  <a:fillRect b="-280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fade">
                                      <p:cBhvr>
                                        <p:cTn id="19" dur="500"/>
                                        <p:tgtEl>
                                          <p:spTgt spid="3">
                                            <p:bg/>
                                          </p:spTgt>
                                        </p:tgtEl>
                                      </p:cBhvr>
                                    </p:animEffect>
                                    <p:anim calcmode="lin" valueType="num">
                                      <p:cBhvr>
                                        <p:cTn id="20" dur="500" fill="hold"/>
                                        <p:tgtEl>
                                          <p:spTgt spid="3">
                                            <p:bg/>
                                          </p:spTgt>
                                        </p:tgtEl>
                                        <p:attrNameLst>
                                          <p:attrName>ppt_x</p:attrName>
                                        </p:attrNameLst>
                                      </p:cBhvr>
                                      <p:tavLst>
                                        <p:tav tm="0">
                                          <p:val>
                                            <p:strVal val="#ppt_x"/>
                                          </p:val>
                                        </p:tav>
                                        <p:tav tm="100000">
                                          <p:val>
                                            <p:strVal val="#ppt_x"/>
                                          </p:val>
                                        </p:tav>
                                      </p:tavLst>
                                    </p:anim>
                                    <p:anim calcmode="lin" valueType="num">
                                      <p:cBhvr>
                                        <p:cTn id="21" dur="500" fill="hold"/>
                                        <p:tgtEl>
                                          <p:spTgt spid="3">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anim calcmode="lin" valueType="num">
                                      <p:cBhvr>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3">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Effect transition="in" filter="fade">
                                      <p:cBhvr>
                                        <p:cTn id="29" dur="500"/>
                                        <p:tgtEl>
                                          <p:spTgt spid="3">
                                            <p:txEl>
                                              <p:pRg st="1" end="1"/>
                                            </p:txEl>
                                          </p:spTgt>
                                        </p:tgtEl>
                                      </p:cBhvr>
                                    </p:animEffect>
                                    <p:anim calcmode="lin" valueType="num">
                                      <p:cBhvr>
                                        <p:cTn id="3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1" end="1"/>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2" end="2"/>
                                            </p:txEl>
                                          </p:spTgt>
                                        </p:tgtEl>
                                        <p:attrNameLst>
                                          <p:attrName>style.visibility</p:attrName>
                                        </p:attrNameLst>
                                      </p:cBhvr>
                                      <p:to>
                                        <p:strVal val="visible"/>
                                      </p:to>
                                    </p:set>
                                    <p:animEffect transition="in" filter="fade">
                                      <p:cBhvr>
                                        <p:cTn id="34" dur="500"/>
                                        <p:tgtEl>
                                          <p:spTgt spid="3">
                                            <p:txEl>
                                              <p:pRg st="2" end="2"/>
                                            </p:txEl>
                                          </p:spTgt>
                                        </p:tgtEl>
                                      </p:cBhvr>
                                    </p:animEffect>
                                    <p:anim calcmode="lin" valueType="num">
                                      <p:cBhvr>
                                        <p:cTn id="3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2" end="2"/>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fade">
                                      <p:cBhvr>
                                        <p:cTn id="39" dur="500"/>
                                        <p:tgtEl>
                                          <p:spTgt spid="3">
                                            <p:txEl>
                                              <p:pRg st="3" end="3"/>
                                            </p:txEl>
                                          </p:spTgt>
                                        </p:tgtEl>
                                      </p:cBhvr>
                                    </p:animEffect>
                                    <p:anim calcmode="lin" valueType="num">
                                      <p:cBhvr>
                                        <p:cTn id="4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72_1#17d966fd2?vaa=1&amp;vcp=1&amp;vop=1&amp;pid=d0e7dd906&amp;color=36,64,97&amp;vtp=1&amp;bt=1&amp;bbb=1"/>
              <p:cNvSpPr/>
              <p:nvPr/>
            </p:nvSpPr>
            <p:spPr>
              <a:xfrm>
                <a:off x="539496" y="2544463"/>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1-1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smtClean="0">
                        <a:solidFill>
                          <a:srgbClr val="244061"/>
                        </a:solidFill>
                        <a:latin typeface="Cambria Math" pitchFamily="34" charset="0"/>
                        <a:ea typeface="Cambria Math" pitchFamily="34" charset="-122"/>
                        <a:cs typeface="Cambria Math" pitchFamily="34" charset="-120"/>
                      </a:rPr>
                      <m:t>−</m:t>
                    </m:r>
                    <m:r>
                      <m:rPr>
                        <m:sty m:val="p"/>
                      </m:rPr>
                      <a:rPr lang="en-US" altLang="zh-CN" sz="1800" b="0" i="0" smtClean="0">
                        <a:solidFill>
                          <a:srgbClr val="244061"/>
                        </a:solidFill>
                        <a:latin typeface="Cambria Math" pitchFamily="34" charset="0"/>
                        <a:ea typeface="Cambria Math" pitchFamily="34" charset="-122"/>
                        <a:cs typeface="Cambria Math" pitchFamily="34" charset="-120"/>
                      </a:rPr>
                      <m:t>ln</m:t>
                    </m:r>
                    <m:r>
                      <a:rPr lang="en-US" altLang="zh-CN" sz="1800" b="0" i="0" smtClean="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m:t>
                    </m:r>
                    <m:r>
                      <m:rPr>
                        <m:sty m:val="p"/>
                      </m:rPr>
                      <a:rPr lang="en-US" altLang="zh-CN" sz="1800" b="0" i="0" smtClean="0">
                        <a:solidFill>
                          <a:srgbClr val="244061"/>
                        </a:solidFill>
                        <a:latin typeface="Cambria Math" pitchFamily="34" charset="0"/>
                        <a:ea typeface="Cambria Math" pitchFamily="34" charset="-122"/>
                        <a:cs typeface="Cambria Math" pitchFamily="34" charset="-120"/>
                      </a:rPr>
                      <m:t>e</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上的平均变化率是(</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7_BD.72_1#17d966fd2?vaa=1&amp;vcp=1&amp;vop=1&amp;pid=d0e7dd906&amp;color=36,64,97&amp;vtp=1&amp;bt=1&amp;bbb=1"/>
              <p:cNvSpPr>
                <a:spLocks noRot="1" noChangeAspect="1" noMove="1" noResize="1" noEditPoints="1" noAdjustHandles="1" noChangeArrowheads="1" noChangeShapeType="1" noTextEdit="1"/>
              </p:cNvSpPr>
              <p:nvPr/>
            </p:nvSpPr>
            <p:spPr>
              <a:xfrm>
                <a:off x="539496" y="2544463"/>
                <a:ext cx="11109960" cy="360680"/>
              </a:xfrm>
              <a:prstGeom prst="rect">
                <a:avLst/>
              </a:prstGeom>
              <a:blipFill>
                <a:blip r:embed="rId3"/>
                <a:stretch>
                  <a:fillRect l="-1317" b="-38333"/>
                </a:stretch>
              </a:blipFill>
              <a:ln/>
            </p:spPr>
            <p:txBody>
              <a:bodyPr/>
              <a:lstStyle/>
              <a:p>
                <a:r>
                  <a:rPr lang="zh-CN" altLang="en-US">
                    <a:noFill/>
                  </a:rPr>
                  <a:t> </a:t>
                </a:r>
              </a:p>
            </p:txBody>
          </p:sp>
        </mc:Fallback>
      </mc:AlternateContent>
      <p:sp>
        <p:nvSpPr>
          <p:cNvPr id="3" name="QC_7_AN.74_1#17d966fd2.bracket?vaa=1&amp;vcp=1&amp;vop=1&amp;pid=d0e7dd906&amp;color=36,64,97&amp;vpa=16&amp;vtp=1"/>
          <p:cNvSpPr/>
          <p:nvPr/>
        </p:nvSpPr>
        <p:spPr>
          <a:xfrm>
            <a:off x="6158865" y="2623965"/>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7_BD.72_2#17d966fd2.choices?vaa=1&amp;vcp=1&amp;vop=1&amp;pid=d0e7dd906&amp;color=36,64,97&amp;vtp=1&amp;bbb=1"/>
              <p:cNvSpPr/>
              <p:nvPr/>
            </p:nvSpPr>
            <p:spPr>
              <a:xfrm>
                <a:off x="539496" y="2916573"/>
                <a:ext cx="11109960" cy="459359"/>
              </a:xfrm>
              <a:prstGeom prst="rect">
                <a:avLst/>
              </a:prstGeom>
              <a:noFill/>
              <a:ln/>
            </p:spPr>
            <p:txBody>
              <a:bodyPr wrap="none" lIns="0" tIns="0" rIns="0" bIns="0" rtlCol="0" anchor="t"/>
              <a:lstStyle/>
              <a:p>
                <a:pPr latinLnBrk="1">
                  <a:lnSpc>
                    <a:spcPts val="37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e</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a:solidFill>
                              <a:srgbClr val="244061"/>
                            </a:solidFill>
                            <a:latin typeface="Cambria Math" pitchFamily="34" charset="0"/>
                            <a:ea typeface="Cambria Math" pitchFamily="34" charset="-122"/>
                            <a:cs typeface="Cambria Math" pitchFamily="34" charset="-120"/>
                          </a:rPr>
                          <m:t>−2</m:t>
                        </m:r>
                      </m:num>
                      <m:den>
                        <m:r>
                          <a:rPr lang="en-US" altLang="zh-CN" sz="1800" b="0" i="0">
                            <a:solidFill>
                              <a:srgbClr val="244061"/>
                            </a:solidFill>
                            <a:latin typeface="Cambria Math" pitchFamily="34" charset="0"/>
                            <a:ea typeface="Cambria Math" pitchFamily="34" charset="-122"/>
                            <a:cs typeface="Cambria Math" pitchFamily="34" charset="-120"/>
                          </a:rPr>
                          <m:t>1−</m:t>
                        </m:r>
                        <m:r>
                          <m:rPr>
                            <m:sty m:val="p"/>
                          </m:rPr>
                          <a:rPr lang="en-US" altLang="zh-CN" sz="1800" b="0" i="0">
                            <a:solidFill>
                              <a:srgbClr val="244061"/>
                            </a:solidFill>
                            <a:latin typeface="Cambria Math" pitchFamily="34" charset="0"/>
                            <a:ea typeface="Cambria Math" pitchFamily="34" charset="-122"/>
                            <a:cs typeface="Cambria Math" pitchFamily="34" charset="-120"/>
                          </a:rPr>
                          <m:t>e</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e</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a:solidFill>
                              <a:srgbClr val="244061"/>
                            </a:solidFill>
                            <a:latin typeface="Cambria Math" pitchFamily="34" charset="0"/>
                            <a:ea typeface="Cambria Math" pitchFamily="34" charset="-122"/>
                            <a:cs typeface="Cambria Math" pitchFamily="34" charset="-120"/>
                          </a:rPr>
                          <m:t>−2</m:t>
                        </m:r>
                      </m:num>
                      <m:den>
                        <m:r>
                          <m:rPr>
                            <m:sty m:val="p"/>
                          </m:rPr>
                          <a:rPr lang="en-US" altLang="zh-CN" sz="1800" b="0" i="0">
                            <a:solidFill>
                              <a:srgbClr val="244061"/>
                            </a:solidFill>
                            <a:latin typeface="Cambria Math" pitchFamily="34" charset="0"/>
                            <a:ea typeface="Cambria Math" pitchFamily="34" charset="-122"/>
                            <a:cs typeface="Cambria Math" pitchFamily="34" charset="-120"/>
                          </a:rPr>
                          <m:t>e</m:t>
                        </m:r>
                        <m:r>
                          <a:rPr lang="en-US" altLang="zh-CN" sz="1800" b="0" i="0">
                            <a:solidFill>
                              <a:srgbClr val="244061"/>
                            </a:solidFill>
                            <a:latin typeface="Cambria Math" pitchFamily="34" charset="0"/>
                            <a:ea typeface="Cambria Math" pitchFamily="34" charset="-122"/>
                            <a:cs typeface="Cambria Math" pitchFamily="34" charset="-120"/>
                          </a:rPr>
                          <m:t>−1</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e</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a:solidFill>
                              <a:srgbClr val="244061"/>
                            </a:solidFill>
                            <a:latin typeface="Cambria Math" pitchFamily="34" charset="0"/>
                            <a:ea typeface="Cambria Math" pitchFamily="34" charset="-122"/>
                            <a:cs typeface="Cambria Math" pitchFamily="34" charset="-120"/>
                          </a:rPr>
                          <m:t>+2</m:t>
                        </m:r>
                      </m:num>
                      <m:den>
                        <m:r>
                          <m:rPr>
                            <m:sty m:val="p"/>
                          </m:rPr>
                          <a:rPr lang="en-US" altLang="zh-CN" sz="1800" b="0" i="0">
                            <a:solidFill>
                              <a:srgbClr val="244061"/>
                            </a:solidFill>
                            <a:latin typeface="Cambria Math" pitchFamily="34" charset="0"/>
                            <a:ea typeface="Cambria Math" pitchFamily="34" charset="-122"/>
                            <a:cs typeface="Cambria Math" pitchFamily="34" charset="-120"/>
                          </a:rPr>
                          <m:t>e</m:t>
                        </m:r>
                        <m:r>
                          <a:rPr lang="en-US" altLang="zh-CN" sz="1800" b="0" i="0">
                            <a:solidFill>
                              <a:srgbClr val="244061"/>
                            </a:solidFill>
                            <a:latin typeface="Cambria Math" pitchFamily="34" charset="0"/>
                            <a:ea typeface="Cambria Math" pitchFamily="34" charset="-122"/>
                            <a:cs typeface="Cambria Math" pitchFamily="34" charset="-120"/>
                          </a:rPr>
                          <m:t>−1</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e</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a:solidFill>
                              <a:srgbClr val="244061"/>
                            </a:solidFill>
                            <a:latin typeface="Cambria Math" pitchFamily="34" charset="0"/>
                            <a:ea typeface="Cambria Math" pitchFamily="34" charset="-122"/>
                            <a:cs typeface="Cambria Math" pitchFamily="34" charset="-120"/>
                          </a:rPr>
                          <m:t>+2</m:t>
                        </m:r>
                      </m:num>
                      <m:den>
                        <m:r>
                          <m:rPr>
                            <m:sty m:val="p"/>
                          </m:rPr>
                          <a:rPr lang="en-US" altLang="zh-CN" sz="1800" b="0" i="0">
                            <a:solidFill>
                              <a:srgbClr val="244061"/>
                            </a:solidFill>
                            <a:latin typeface="Cambria Math" pitchFamily="34" charset="0"/>
                            <a:ea typeface="Cambria Math" pitchFamily="34" charset="-122"/>
                            <a:cs typeface="Cambria Math" pitchFamily="34" charset="-120"/>
                          </a:rPr>
                          <m:t>e</m:t>
                        </m:r>
                        <m:r>
                          <a:rPr lang="en-US" altLang="zh-CN" sz="1800" b="0" i="0">
                            <a:solidFill>
                              <a:srgbClr val="244061"/>
                            </a:solidFill>
                            <a:latin typeface="Cambria Math" pitchFamily="34" charset="0"/>
                            <a:ea typeface="Cambria Math" pitchFamily="34" charset="-122"/>
                            <a:cs typeface="Cambria Math" pitchFamily="34" charset="-120"/>
                          </a:rPr>
                          <m:t>+1</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7_BD.72_2#17d966fd2.choices?vaa=1&amp;vcp=1&amp;vop=1&amp;pid=d0e7dd906&amp;color=36,64,97&amp;vtp=1&amp;bbb=1"/>
              <p:cNvSpPr>
                <a:spLocks noRot="1" noChangeAspect="1" noMove="1" noResize="1" noEditPoints="1" noAdjustHandles="1" noChangeArrowheads="1" noChangeShapeType="1" noTextEdit="1"/>
              </p:cNvSpPr>
              <p:nvPr/>
            </p:nvSpPr>
            <p:spPr>
              <a:xfrm>
                <a:off x="539496" y="2916573"/>
                <a:ext cx="11109960" cy="459359"/>
              </a:xfrm>
              <a:prstGeom prst="rect">
                <a:avLst/>
              </a:prstGeom>
              <a:blipFill>
                <a:blip r:embed="rId4"/>
                <a:stretch>
                  <a:fillRect l="-1317" b="-1710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73_1#17d966fd2?vaa=1&amp;vcp=1&amp;vop=1&amp;pid=d0e7dd906&amp;color=36,64,97&amp;vtp=1&amp;bbb=1"/>
              <p:cNvSpPr/>
              <p:nvPr/>
            </p:nvSpPr>
            <p:spPr>
              <a:xfrm>
                <a:off x="539496" y="3384758"/>
                <a:ext cx="11109960" cy="878459"/>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ln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e</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e</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ln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e</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e</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(1)=</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ln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7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ln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r>
                      <m:rPr>
                        <m:sty m:val="p"/>
                      </m:rPr>
                      <a:rPr lang="en-US" altLang="zh-CN" sz="1800" b="0" i="0" smtClean="0">
                        <a:solidFill>
                          <a:srgbClr val="003760"/>
                        </a:solidFill>
                        <a:latin typeface="Cambria Math" pitchFamily="34" charset="0"/>
                        <a:ea typeface="Cambria Math" pitchFamily="34" charset="-122"/>
                        <a:cs typeface="Cambria Math" pitchFamily="34" charset="-120"/>
                      </a:rPr>
                      <m:t>e</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上的平均变化率为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e</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(1)</m:t>
                        </m:r>
                      </m:num>
                      <m:den>
                        <m:r>
                          <m:rPr>
                            <m:sty m:val="p"/>
                          </m:rPr>
                          <a:rPr lang="en-US" altLang="zh-CN" sz="1800" b="0" i="0">
                            <a:solidFill>
                              <a:srgbClr val="003760"/>
                            </a:solidFill>
                            <a:latin typeface="Cambria Math" pitchFamily="34" charset="0"/>
                            <a:ea typeface="Cambria Math" pitchFamily="34" charset="-122"/>
                            <a:cs typeface="Cambria Math" pitchFamily="34" charset="-120"/>
                          </a:rPr>
                          <m:t>e</m:t>
                        </m:r>
                        <m:r>
                          <a:rPr lang="en-US" altLang="zh-CN" sz="1800" b="0" i="0">
                            <a:solidFill>
                              <a:srgbClr val="003760"/>
                            </a:solidFill>
                            <a:latin typeface="Cambria Math" pitchFamily="34" charset="0"/>
                            <a:ea typeface="Cambria Math" pitchFamily="34" charset="-122"/>
                            <a:cs typeface="Cambria Math" pitchFamily="34" charset="-120"/>
                          </a:rPr>
                          <m:t>−1</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e</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−1−1</m:t>
                        </m:r>
                      </m:num>
                      <m:den>
                        <m:r>
                          <m:rPr>
                            <m:sty m:val="p"/>
                          </m:rPr>
                          <a:rPr lang="en-US" altLang="zh-CN" sz="1800" b="0" i="0">
                            <a:solidFill>
                              <a:srgbClr val="003760"/>
                            </a:solidFill>
                            <a:latin typeface="Cambria Math" pitchFamily="34" charset="0"/>
                            <a:ea typeface="Cambria Math" pitchFamily="34" charset="-122"/>
                            <a:cs typeface="Cambria Math" pitchFamily="34" charset="-120"/>
                          </a:rPr>
                          <m:t>e</m:t>
                        </m:r>
                        <m:r>
                          <a:rPr lang="en-US" altLang="zh-CN" sz="1800" b="0" i="0">
                            <a:solidFill>
                              <a:srgbClr val="003760"/>
                            </a:solidFill>
                            <a:latin typeface="Cambria Math" pitchFamily="34" charset="0"/>
                            <a:ea typeface="Cambria Math" pitchFamily="34" charset="-122"/>
                            <a:cs typeface="Cambria Math" pitchFamily="34" charset="-120"/>
                          </a:rPr>
                          <m:t>−1</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003760"/>
                                </a:solidFill>
                                <a:latin typeface="Cambria Math" pitchFamily="34" charset="0"/>
                                <a:ea typeface="Cambria Math" pitchFamily="34" charset="-122"/>
                                <a:cs typeface="Cambria Math" pitchFamily="34" charset="-120"/>
                              </a:rPr>
                              <m:t>e</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−2</m:t>
                        </m:r>
                      </m:num>
                      <m:den>
                        <m:r>
                          <m:rPr>
                            <m:sty m:val="p"/>
                          </m:rPr>
                          <a:rPr lang="en-US" altLang="zh-CN" sz="1800" b="0" i="0">
                            <a:solidFill>
                              <a:srgbClr val="003760"/>
                            </a:solidFill>
                            <a:latin typeface="Cambria Math" pitchFamily="34" charset="0"/>
                            <a:ea typeface="Cambria Math" pitchFamily="34" charset="-122"/>
                            <a:cs typeface="Cambria Math" pitchFamily="34" charset="-120"/>
                          </a:rPr>
                          <m:t>e</m:t>
                        </m:r>
                        <m:r>
                          <a:rPr lang="en-US" altLang="zh-CN" sz="1800" b="0" i="0">
                            <a:solidFill>
                              <a:srgbClr val="003760"/>
                            </a:solidFill>
                            <a:latin typeface="Cambria Math" pitchFamily="34" charset="0"/>
                            <a:ea typeface="Cambria Math" pitchFamily="34" charset="-122"/>
                            <a:cs typeface="Cambria Math" pitchFamily="34" charset="-120"/>
                          </a:rPr>
                          <m:t>−1</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.故选B.</a:t>
                </a:r>
                <a:endParaRPr lang="en-US" altLang="zh-CN" sz="1800" dirty="0">
                  <a:solidFill>
                    <a:srgbClr val="003760"/>
                  </a:solidFill>
                </a:endParaRPr>
              </a:p>
            </p:txBody>
          </p:sp>
        </mc:Choice>
        <mc:Fallback xmlns="">
          <p:sp>
            <p:nvSpPr>
              <p:cNvPr id="5" name="QC_7_AS.73_1#17d966fd2?vaa=1&amp;vcp=1&amp;vop=1&amp;pid=d0e7dd906&amp;color=36,64,97&amp;vtp=1&amp;bbb=1"/>
              <p:cNvSpPr>
                <a:spLocks noRot="1" noChangeAspect="1" noMove="1" noResize="1" noEditPoints="1" noAdjustHandles="1" noChangeArrowheads="1" noChangeShapeType="1" noTextEdit="1"/>
              </p:cNvSpPr>
              <p:nvPr/>
            </p:nvSpPr>
            <p:spPr>
              <a:xfrm>
                <a:off x="539496" y="3384758"/>
                <a:ext cx="11109960" cy="878459"/>
              </a:xfrm>
              <a:prstGeom prst="rect">
                <a:avLst/>
              </a:prstGeom>
              <a:blipFill>
                <a:blip r:embed="rId5"/>
                <a:stretch>
                  <a:fillRect l="-1317" b="-972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76_1#f4482ab11?vaa=1&amp;vcp=1&amp;vop=1&amp;pid=d0e7dd906&amp;color=36,64,97&amp;vtp=1&amp;bt=1&amp;bbb=1"/>
              <p:cNvSpPr/>
              <p:nvPr/>
            </p:nvSpPr>
            <p:spPr>
              <a:xfrm>
                <a:off x="539496" y="2640443"/>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1-2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4</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𝑎</m:t>
                    </m:r>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𝑎</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上的平均变化率为15，则实数</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的值为(</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7_BD.76_1#f4482ab11?vaa=1&amp;vcp=1&amp;vop=1&amp;pid=d0e7dd906&amp;color=36,64,97&amp;vtp=1&amp;bt=1&amp;bbb=1"/>
              <p:cNvSpPr>
                <a:spLocks noRot="1" noChangeAspect="1" noMove="1" noResize="1" noEditPoints="1" noAdjustHandles="1" noChangeArrowheads="1" noChangeShapeType="1" noTextEdit="1"/>
              </p:cNvSpPr>
              <p:nvPr/>
            </p:nvSpPr>
            <p:spPr>
              <a:xfrm>
                <a:off x="539496" y="2640443"/>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p:sp>
        <p:nvSpPr>
          <p:cNvPr id="3" name="QC_7_AN.78_1#f4482ab11.bracket?vaa=1&amp;vcp=1&amp;vop=1&amp;pid=d0e7dd906&amp;color=36,64,97&amp;vpa=17&amp;vtp=1"/>
          <p:cNvSpPr/>
          <p:nvPr/>
        </p:nvSpPr>
        <p:spPr>
          <a:xfrm>
            <a:off x="7683183" y="2719945"/>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7_BD.76_2#f4482ab11.choices?vaa=1&amp;vcp=1&amp;vop=1&amp;pid=d0e7dd906&amp;color=36,64,97&amp;vtp=1&amp;bbb=1"/>
              <p:cNvSpPr/>
              <p:nvPr/>
            </p:nvSpPr>
            <p:spPr>
              <a:xfrm>
                <a:off x="539496" y="3054527"/>
                <a:ext cx="11109960" cy="355600"/>
              </a:xfrm>
              <a:prstGeom prst="rect">
                <a:avLst/>
              </a:prstGeom>
              <a:noFill/>
              <a:ln/>
            </p:spPr>
            <p:txBody>
              <a:bodyPr wrap="none" lIns="0" tIns="0" rIns="0" bIns="0" rtlCol="0" anchor="t"/>
              <a:lstStyle/>
              <a:p>
                <a:pPr latinLnBrk="1">
                  <a:lnSpc>
                    <a:spcPts val="3200"/>
                  </a:lnSpc>
                  <a:tabLst>
                    <a:tab pos="2748915" algn="l"/>
                    <a:tab pos="5662930" algn="l"/>
                    <a:tab pos="838644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.1</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C.2</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7_BD.76_2#f4482ab11.choices?vaa=1&amp;vcp=1&amp;vop=1&amp;pid=d0e7dd906&amp;color=36,64,97&amp;vtp=1&amp;bbb=1"/>
              <p:cNvSpPr>
                <a:spLocks noRot="1" noChangeAspect="1" noMove="1" noResize="1" noEditPoints="1" noAdjustHandles="1" noChangeArrowheads="1" noChangeShapeType="1" noTextEdit="1"/>
              </p:cNvSpPr>
              <p:nvPr/>
            </p:nvSpPr>
            <p:spPr>
              <a:xfrm>
                <a:off x="539496" y="3054527"/>
                <a:ext cx="11109960" cy="355600"/>
              </a:xfrm>
              <a:prstGeom prst="rect">
                <a:avLst/>
              </a:prstGeom>
              <a:blipFill>
                <a:blip r:embed="rId4"/>
                <a:stretch>
                  <a:fillRect l="-1317" b="-4310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77_1#f4482ab11?vaa=1&amp;vcp=1&amp;vop=1&amp;pid=d0e7dd906&amp;color=36,64,97&amp;vtp=1&amp;bbb=1"/>
              <p:cNvSpPr/>
              <p:nvPr/>
            </p:nvSpPr>
            <p:spPr>
              <a:xfrm>
                <a:off x="539496" y="3415144"/>
                <a:ext cx="11109960" cy="87820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由区间的性质可知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&gt;</m:t>
                    </m:r>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700"/>
                  </a:lnSpc>
                </a:pPr>
                <a:r>
                  <a:rPr lang="en-US" altLang="zh-CN" b="0" i="0">
                    <a:solidFill>
                      <a:srgbClr val="003760"/>
                    </a:solidFill>
                    <a:latin typeface="Times New Roman" pitchFamily="34" charset="0"/>
                    <a:ea typeface="微软雅黑" pitchFamily="34" charset="-122"/>
                    <a:cs typeface="Times New Roman" pitchFamily="34" charset="-120"/>
                  </a:rPr>
                  <a:t>又</a:t>
                </a:r>
                <a:r>
                  <a:rPr lang="en-US" altLang="zh-CN" sz="1800"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16</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4</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4</m:t>
                            </m:r>
                          </m:sup>
                        </m:sSup>
                      </m:num>
                      <m:den>
                        <m:r>
                          <a:rPr lang="en-US" altLang="zh-CN" sz="1800" b="0" i="0">
                            <a:solidFill>
                              <a:srgbClr val="003760"/>
                            </a:solidFill>
                            <a:latin typeface="Cambria Math" pitchFamily="34" charset="0"/>
                            <a:ea typeface="Cambria Math" pitchFamily="34" charset="-122"/>
                            <a:cs typeface="Cambria Math" pitchFamily="34" charset="-120"/>
                          </a:rPr>
                          <m:t>𝑎</m:t>
                        </m:r>
                      </m:den>
                    </m:f>
                    <m:r>
                      <a:rPr lang="en-US" altLang="zh-CN" sz="1800" b="0" i="0" smtClean="0">
                        <a:solidFill>
                          <a:srgbClr val="003760"/>
                        </a:solidFill>
                        <a:latin typeface="Cambria Math" pitchFamily="34" charset="0"/>
                        <a:ea typeface="Cambria Math" pitchFamily="34" charset="-122"/>
                        <a:cs typeface="Cambria Math" pitchFamily="34" charset="-120"/>
                      </a:rPr>
                      <m:t>=15</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=15</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.故选A.</a:t>
                </a:r>
                <a:endParaRPr lang="en-US" altLang="zh-CN" sz="1800" dirty="0">
                  <a:solidFill>
                    <a:srgbClr val="003760"/>
                  </a:solidFill>
                </a:endParaRPr>
              </a:p>
            </p:txBody>
          </p:sp>
        </mc:Choice>
        <mc:Fallback xmlns="">
          <p:sp>
            <p:nvSpPr>
              <p:cNvPr id="5" name="QC_7_AS.77_1#f4482ab11?vaa=1&amp;vcp=1&amp;vop=1&amp;pid=d0e7dd906&amp;color=36,64,97&amp;vtp=1&amp;bbb=1"/>
              <p:cNvSpPr>
                <a:spLocks noRot="1" noChangeAspect="1" noMove="1" noResize="1" noEditPoints="1" noAdjustHandles="1" noChangeArrowheads="1" noChangeShapeType="1" noTextEdit="1"/>
              </p:cNvSpPr>
              <p:nvPr/>
            </p:nvSpPr>
            <p:spPr>
              <a:xfrm>
                <a:off x="539496" y="3415144"/>
                <a:ext cx="11109960" cy="878205"/>
              </a:xfrm>
              <a:prstGeom prst="rect">
                <a:avLst/>
              </a:prstGeom>
              <a:blipFill>
                <a:blip r:embed="rId5"/>
                <a:stretch>
                  <a:fillRect l="-1317" b="-972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checked= 1 &amp; amp; version = 1.0.5checked=1&amp;version=1.0.5">
    <p:spTree>
      <p:nvGrpSpPr>
        <p:cNvPr id="1" name=""/>
        <p:cNvGrpSpPr/>
        <p:nvPr/>
      </p:nvGrpSpPr>
      <p:grpSpPr>
        <a:xfrm>
          <a:off x="0" y="0"/>
          <a:ext cx="0" cy="0"/>
          <a:chOff x="0" y="0"/>
          <a:chExt cx="0" cy="0"/>
        </a:xfrm>
      </p:grpSpPr>
      <p:pic>
        <p:nvPicPr>
          <p:cNvPr id="2" name="QC_7_BD.80_1#e58981af3?htil=1&amp;vaa=1&amp;vcp=1&amp;vop=1&amp;pid=d0e7dd906&amp;color=36,64,97&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307738" y="2216359"/>
            <a:ext cx="1197864" cy="17830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7_BD.80_2#e58981af3?htil=1&amp;vaa=1&amp;vcp=1&amp;vop=1&amp;pid=d0e7dd906&amp;color=36,64,97&amp;vtp=1&amp;bt=1&amp;bbb=1&amp;hb=1&amp;hs=1"/>
              <p:cNvSpPr/>
              <p:nvPr/>
            </p:nvSpPr>
            <p:spPr>
              <a:xfrm>
                <a:off x="539496" y="2152350"/>
                <a:ext cx="9784080" cy="11893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1-3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如图所示，向一个圆台形的容器倒水，任意相等时间间隔内所倒的水体积相等</a:t>
                </a:r>
                <a:r>
                  <a:rPr lang="en-US" altLang="zh-CN" sz="1800" b="0" i="0">
                    <a:solidFill>
                      <a:srgbClr val="244061"/>
                    </a:solidFill>
                    <a:latin typeface="Times New Roman" pitchFamily="34" charset="0"/>
                    <a:ea typeface="微软雅黑" pitchFamily="34" charset="-122"/>
                    <a:cs typeface="Times New Roman" pitchFamily="34" charset="-120"/>
                  </a:rPr>
                  <a:t>，记容器内水</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面的高度</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h</m:t>
                    </m:r>
                  </m:oMath>
                </a14:m>
                <a:r>
                  <a:rPr lang="en-US" altLang="zh-CN" sz="1800" b="0" i="0" dirty="0">
                    <a:solidFill>
                      <a:srgbClr val="244061"/>
                    </a:solidFill>
                    <a:latin typeface="Times New Roman" pitchFamily="34" charset="0"/>
                    <a:ea typeface="微软雅黑" pitchFamily="34" charset="-122"/>
                    <a:cs typeface="Times New Roman" pitchFamily="34" charset="-120"/>
                  </a:rPr>
                  <a:t>随时间</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𝑡</m:t>
                    </m:r>
                  </m:oMath>
                </a14:m>
                <a:r>
                  <a:rPr lang="en-US" altLang="zh-CN" sz="1800" b="0" i="0" dirty="0">
                    <a:solidFill>
                      <a:srgbClr val="244061"/>
                    </a:solidFill>
                    <a:latin typeface="Times New Roman" pitchFamily="34" charset="0"/>
                    <a:ea typeface="微软雅黑" pitchFamily="34" charset="-122"/>
                    <a:cs typeface="Times New Roman" pitchFamily="34" charset="-120"/>
                  </a:rPr>
                  <a:t>变化的函数为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h</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𝑡</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，定义域为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𝐷</m:t>
                    </m:r>
                  </m:oMath>
                </a14:m>
                <a:r>
                  <a:rPr lang="en-US" altLang="zh-CN" sz="1800" b="0" i="0" dirty="0">
                    <a:solidFill>
                      <a:srgbClr val="244061"/>
                    </a:solidFill>
                    <a:latin typeface="Times New Roman" pitchFamily="34" charset="0"/>
                    <a:ea typeface="微软雅黑" pitchFamily="34" charset="-122"/>
                    <a:cs typeface="Times New Roman" pitchFamily="34" charset="-120"/>
                  </a:rPr>
                  <a:t>.设</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𝑡</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𝐷</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𝑘</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𝑘</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分别表示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𝑡</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在区间</a:t>
                </a:r>
              </a:p>
              <a:p>
                <a:pPr latinLnBrk="1">
                  <a:lnSpc>
                    <a:spcPts val="3100"/>
                  </a:lnSpc>
                </a:pP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m:t>
                    </m:r>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𝑡</m:t>
                        </m:r>
                      </m:e>
                      <m:sub>
                        <m:r>
                          <a:rPr lang="en-US" altLang="zh-CN" b="0" i="0">
                            <a:solidFill>
                              <a:srgbClr val="244061"/>
                            </a:solidFill>
                            <a:latin typeface="Cambria Math" pitchFamily="34" charset="0"/>
                            <a:ea typeface="Cambria Math" pitchFamily="34" charset="-122"/>
                            <a:cs typeface="Cambria Math" pitchFamily="34" charset="-120"/>
                          </a:rPr>
                          <m:t>0</m:t>
                        </m:r>
                      </m:sub>
                    </m:sSub>
                    <m:r>
                      <a:rPr lang="en-US" altLang="zh-CN" b="0" i="0" smtClean="0">
                        <a:solidFill>
                          <a:srgbClr val="244061"/>
                        </a:solidFill>
                        <a:latin typeface="Cambria Math" pitchFamily="34" charset="0"/>
                        <a:ea typeface="Cambria Math" pitchFamily="34" charset="-122"/>
                        <a:cs typeface="Cambria Math" pitchFamily="34" charset="-120"/>
                      </a:rPr>
                      <m:t>,</m:t>
                    </m:r>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𝑡</m:t>
                        </m:r>
                      </m:e>
                      <m:sub>
                        <m:r>
                          <a:rPr lang="en-US" altLang="zh-CN" b="0" i="0">
                            <a:solidFill>
                              <a:srgbClr val="244061"/>
                            </a:solidFill>
                            <a:latin typeface="Cambria Math" pitchFamily="34" charset="0"/>
                            <a:ea typeface="Cambria Math" pitchFamily="34" charset="-122"/>
                            <a:cs typeface="Cambria Math" pitchFamily="34" charset="-120"/>
                          </a:rPr>
                          <m:t>0</m:t>
                        </m:r>
                      </m:sub>
                    </m:sSub>
                    <m:r>
                      <a:rPr lang="en-US" altLang="zh-CN" b="0" i="0" smtClean="0">
                        <a:solidFill>
                          <a:srgbClr val="244061"/>
                        </a:solidFill>
                        <a:latin typeface="Cambria Math" pitchFamily="34" charset="0"/>
                        <a:ea typeface="Cambria Math" pitchFamily="34" charset="-122"/>
                        <a:cs typeface="Cambria Math" pitchFamily="34" charset="-120"/>
                      </a:rPr>
                      <m:t>+</m:t>
                    </m:r>
                    <m:r>
                      <m:rPr>
                        <m:sty m:val="p"/>
                      </m:rPr>
                      <a:rPr lang="en-US" altLang="zh-CN" b="0" i="0" smtClean="0">
                        <a:solidFill>
                          <a:srgbClr val="244061"/>
                        </a:solidFill>
                        <a:latin typeface="Cambria Math" pitchFamily="34" charset="0"/>
                        <a:ea typeface="Cambria Math" pitchFamily="34" charset="-122"/>
                        <a:cs typeface="Cambria Math" pitchFamily="34" charset="-120"/>
                      </a:rPr>
                      <m:t>Δ</m:t>
                    </m:r>
                    <m:r>
                      <a:rPr lang="en-US" altLang="zh-CN" b="0" i="0" smtClean="0">
                        <a:solidFill>
                          <a:srgbClr val="244061"/>
                        </a:solidFill>
                        <a:latin typeface="Cambria Math" pitchFamily="34" charset="0"/>
                        <a:ea typeface="Cambria Math" pitchFamily="34" charset="-122"/>
                        <a:cs typeface="Cambria Math" pitchFamily="34" charset="-120"/>
                      </a:rPr>
                      <m:t>𝑡</m:t>
                    </m:r>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m:t>
                    </m:r>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𝑡</m:t>
                        </m:r>
                      </m:e>
                      <m:sub>
                        <m:r>
                          <a:rPr lang="en-US" altLang="zh-CN" b="0" i="0">
                            <a:solidFill>
                              <a:srgbClr val="244061"/>
                            </a:solidFill>
                            <a:latin typeface="Cambria Math" pitchFamily="34" charset="0"/>
                            <a:ea typeface="Cambria Math" pitchFamily="34" charset="-122"/>
                            <a:cs typeface="Cambria Math" pitchFamily="34" charset="-120"/>
                          </a:rPr>
                          <m:t>0</m:t>
                        </m:r>
                      </m:sub>
                    </m:sSub>
                    <m:r>
                      <a:rPr lang="en-US" altLang="zh-CN" b="0" i="0" smtClean="0">
                        <a:solidFill>
                          <a:srgbClr val="244061"/>
                        </a:solidFill>
                        <a:latin typeface="Cambria Math" pitchFamily="34" charset="0"/>
                        <a:ea typeface="Cambria Math" pitchFamily="34" charset="-122"/>
                        <a:cs typeface="Cambria Math" pitchFamily="34" charset="-120"/>
                      </a:rPr>
                      <m:t>−</m:t>
                    </m:r>
                    <m:r>
                      <m:rPr>
                        <m:sty m:val="p"/>
                      </m:rPr>
                      <a:rPr lang="en-US" altLang="zh-CN" b="0" i="0" smtClean="0">
                        <a:solidFill>
                          <a:srgbClr val="244061"/>
                        </a:solidFill>
                        <a:latin typeface="Cambria Math" pitchFamily="34" charset="0"/>
                        <a:ea typeface="Cambria Math" pitchFamily="34" charset="-122"/>
                        <a:cs typeface="Cambria Math" pitchFamily="34" charset="-120"/>
                      </a:rPr>
                      <m:t>Δ</m:t>
                    </m:r>
                    <m:r>
                      <a:rPr lang="en-US" altLang="zh-CN" b="0" i="0" smtClean="0">
                        <a:solidFill>
                          <a:srgbClr val="244061"/>
                        </a:solidFill>
                        <a:latin typeface="Cambria Math" pitchFamily="34" charset="0"/>
                        <a:ea typeface="Cambria Math" pitchFamily="34" charset="-122"/>
                        <a:cs typeface="Cambria Math" pitchFamily="34" charset="-120"/>
                      </a:rPr>
                      <m:t>𝑡</m:t>
                    </m:r>
                    <m:r>
                      <a:rPr lang="en-US" altLang="zh-CN" b="0" i="0" smtClean="0">
                        <a:solidFill>
                          <a:srgbClr val="244061"/>
                        </a:solidFill>
                        <a:latin typeface="Cambria Math" pitchFamily="34" charset="0"/>
                        <a:ea typeface="Cambria Math" pitchFamily="34" charset="-122"/>
                        <a:cs typeface="Cambria Math" pitchFamily="34" charset="-120"/>
                      </a:rPr>
                      <m:t>,</m:t>
                    </m:r>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𝑡</m:t>
                        </m:r>
                      </m:e>
                      <m:sub>
                        <m:r>
                          <a:rPr lang="en-US" altLang="zh-CN" b="0" i="0">
                            <a:solidFill>
                              <a:srgbClr val="244061"/>
                            </a:solidFill>
                            <a:latin typeface="Cambria Math" pitchFamily="34" charset="0"/>
                            <a:ea typeface="Cambria Math" pitchFamily="34" charset="-122"/>
                            <a:cs typeface="Cambria Math" pitchFamily="34" charset="-120"/>
                          </a:rPr>
                          <m:t>0</m:t>
                        </m:r>
                      </m:sub>
                    </m:sSub>
                    <m:r>
                      <a:rPr lang="en-US" altLang="zh-CN" b="0" i="0" smtClean="0">
                        <a:solidFill>
                          <a:srgbClr val="244061"/>
                        </a:solidFill>
                        <a:latin typeface="Cambria Math" pitchFamily="34" charset="0"/>
                        <a:ea typeface="Cambria Math" pitchFamily="34" charset="-122"/>
                        <a:cs typeface="Cambria Math" pitchFamily="34" charset="-120"/>
                      </a:rPr>
                      <m:t>](</m:t>
                    </m:r>
                    <m:r>
                      <m:rPr>
                        <m:sty m:val="p"/>
                      </m:rPr>
                      <a:rPr lang="en-US" altLang="zh-CN" b="0" i="0" smtClean="0">
                        <a:solidFill>
                          <a:srgbClr val="244061"/>
                        </a:solidFill>
                        <a:latin typeface="Cambria Math" pitchFamily="34" charset="0"/>
                        <a:ea typeface="Cambria Math" pitchFamily="34" charset="-122"/>
                        <a:cs typeface="Cambria Math" pitchFamily="34" charset="-120"/>
                      </a:rPr>
                      <m:t>Δ</m:t>
                    </m:r>
                    <m:r>
                      <a:rPr lang="en-US" altLang="zh-CN" b="0" i="0" smtClean="0">
                        <a:solidFill>
                          <a:srgbClr val="244061"/>
                        </a:solidFill>
                        <a:latin typeface="Cambria Math" pitchFamily="34" charset="0"/>
                        <a:ea typeface="Cambria Math" pitchFamily="34" charset="-122"/>
                        <a:cs typeface="Cambria Math" pitchFamily="34" charset="-120"/>
                      </a:rPr>
                      <m:t>𝑡</m:t>
                    </m:r>
                    <m:r>
                      <a:rPr lang="en-US" altLang="zh-CN" b="0" i="0" smtClean="0">
                        <a:solidFill>
                          <a:srgbClr val="244061"/>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上的平均变化率，</a:t>
                </a:r>
                <a:r>
                  <a:rPr lang="en-US" altLang="zh-CN" b="0" i="0">
                    <a:solidFill>
                      <a:srgbClr val="244061"/>
                    </a:solidFill>
                    <a:latin typeface="Times New Roman" pitchFamily="34" charset="0"/>
                    <a:ea typeface="微软雅黑" pitchFamily="34" charset="-122"/>
                    <a:cs typeface="Times New Roman" pitchFamily="34" charset="-120"/>
                  </a:rPr>
                  <a:t>则(</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3" name="QC_7_BD.80_2#e58981af3?htil=1&amp;vaa=1&amp;vcp=1&amp;vop=1&amp;pid=d0e7dd906&amp;color=36,64,97&amp;vtp=1&amp;bt=1&amp;bbb=1&amp;hb=1&amp;hs=1"/>
              <p:cNvSpPr>
                <a:spLocks noRot="1" noChangeAspect="1" noMove="1" noResize="1" noEditPoints="1" noAdjustHandles="1" noChangeArrowheads="1" noChangeShapeType="1" noTextEdit="1"/>
              </p:cNvSpPr>
              <p:nvPr/>
            </p:nvSpPr>
            <p:spPr>
              <a:xfrm>
                <a:off x="539496" y="2152350"/>
                <a:ext cx="9784080" cy="1189355"/>
              </a:xfrm>
              <a:prstGeom prst="rect">
                <a:avLst/>
              </a:prstGeom>
              <a:blipFill>
                <a:blip r:embed="rId4"/>
                <a:stretch>
                  <a:fillRect l="-1495" b="-12308"/>
                </a:stretch>
              </a:blipFill>
              <a:ln/>
            </p:spPr>
            <p:txBody>
              <a:bodyPr/>
              <a:lstStyle/>
              <a:p>
                <a:r>
                  <a:rPr lang="zh-CN" altLang="en-US">
                    <a:noFill/>
                  </a:rPr>
                  <a:t> </a:t>
                </a:r>
              </a:p>
            </p:txBody>
          </p:sp>
        </mc:Fallback>
      </mc:AlternateContent>
      <p:sp>
        <p:nvSpPr>
          <p:cNvPr id="4" name="QC_7_AN.82_1#e58981af3.bracket?vaa=1&amp;vcp=1&amp;vop=1&amp;pid=d0e7dd906&amp;color=36,64,97&amp;vpa=18&amp;vtp=1"/>
          <p:cNvSpPr/>
          <p:nvPr/>
        </p:nvSpPr>
        <p:spPr>
          <a:xfrm>
            <a:off x="5938457" y="3065099"/>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5" name="QC_7_BD.80_3#e58981af3.choices?htil=1&amp;vaa=1&amp;vcp=1&amp;vop=1&amp;pid=d0e7dd906&amp;color=36,64,97&amp;vtp=1&amp;bbb=1&amp;hs=1"/>
              <p:cNvSpPr/>
              <p:nvPr/>
            </p:nvSpPr>
            <p:spPr>
              <a:xfrm>
                <a:off x="539496" y="3342594"/>
                <a:ext cx="9784080" cy="770255"/>
              </a:xfrm>
              <a:prstGeom prst="rect">
                <a:avLst/>
              </a:prstGeom>
              <a:noFill/>
              <a:ln/>
            </p:spPr>
            <p:txBody>
              <a:bodyPr wrap="none" lIns="0" tIns="0" rIns="0" bIns="0" rtlCol="0" anchor="t"/>
              <a:lstStyle/>
              <a:p>
                <a:pPr latinLnBrk="1">
                  <a:lnSpc>
                    <a:spcPts val="3300"/>
                  </a:lnSpc>
                  <a:tabLst>
                    <a:tab pos="499999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𝑘</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&lt;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𝑘</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𝑘</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&gt;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𝑘</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100"/>
                  </a:lnSpc>
                  <a:tabLst>
                    <a:tab pos="4999990" algn="l"/>
                  </a:tabLst>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𝑘</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𝑘</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𝑘</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𝑘</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的大小关系无法确定</a:t>
                </a:r>
                <a:endParaRPr lang="en-US" altLang="zh-CN" sz="1800" dirty="0">
                  <a:solidFill>
                    <a:srgbClr val="244061"/>
                  </a:solidFill>
                </a:endParaRPr>
              </a:p>
            </p:txBody>
          </p:sp>
        </mc:Choice>
        <mc:Fallback xmlns="">
          <p:sp>
            <p:nvSpPr>
              <p:cNvPr id="5" name="QC_7_BD.80_3#e58981af3.choices?htil=1&amp;vaa=1&amp;vcp=1&amp;vop=1&amp;pid=d0e7dd906&amp;color=36,64,97&amp;vtp=1&amp;bbb=1&amp;hs=1"/>
              <p:cNvSpPr>
                <a:spLocks noRot="1" noChangeAspect="1" noMove="1" noResize="1" noEditPoints="1" noAdjustHandles="1" noChangeArrowheads="1" noChangeShapeType="1" noTextEdit="1"/>
              </p:cNvSpPr>
              <p:nvPr/>
            </p:nvSpPr>
            <p:spPr>
              <a:xfrm>
                <a:off x="539496" y="3342594"/>
                <a:ext cx="9784080" cy="770255"/>
              </a:xfrm>
              <a:prstGeom prst="rect">
                <a:avLst/>
              </a:prstGeom>
              <a:blipFill>
                <a:blip r:embed="rId5"/>
                <a:stretch>
                  <a:fillRect l="-1495"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7_AS.81_1#e58981af3?vaa=1&amp;vcp=1&amp;vop=1&amp;pid=d0e7dd906&amp;color=36,64,97&amp;vtp=1&amp;bbb=1&amp;hb=1&amp;hs=1"/>
              <p:cNvSpPr/>
              <p:nvPr/>
            </p:nvSpPr>
            <p:spPr>
              <a:xfrm>
                <a:off x="539496" y="4124279"/>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由容器的形状可知，在相同的变化时间内，高度的增加量越来越小，所以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1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𝑡</m:t>
                        </m:r>
                      </m:e>
                      <m:sub>
                        <m:r>
                          <a:rPr lang="en-US" altLang="zh-CN" b="0" i="0">
                            <a:solidFill>
                              <a:srgbClr val="003760"/>
                            </a:solidFill>
                            <a:latin typeface="Cambria Math" pitchFamily="34" charset="0"/>
                            <a:ea typeface="Cambria Math" pitchFamily="34" charset="-122"/>
                            <a:cs typeface="Cambria Math" pitchFamily="34" charset="-120"/>
                          </a:rPr>
                          <m:t>0</m:t>
                        </m:r>
                      </m:sub>
                    </m:sSub>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𝑡</m:t>
                        </m:r>
                      </m:e>
                      <m:sub>
                        <m:r>
                          <a:rPr lang="en-US" altLang="zh-CN" b="0" i="0">
                            <a:solidFill>
                              <a:srgbClr val="003760"/>
                            </a:solidFill>
                            <a:latin typeface="Cambria Math" pitchFamily="34" charset="0"/>
                            <a:ea typeface="Cambria Math" pitchFamily="34" charset="-122"/>
                            <a:cs typeface="Cambria Math" pitchFamily="34" charset="-120"/>
                          </a:rPr>
                          <m:t>0</m:t>
                        </m:r>
                      </m:sub>
                    </m:sSub>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Δ</m:t>
                    </m:r>
                    <m:r>
                      <a:rPr lang="en-US" altLang="zh-CN" b="0" i="0" smtClean="0">
                        <a:solidFill>
                          <a:srgbClr val="003760"/>
                        </a:solidFill>
                        <a:latin typeface="Cambria Math" pitchFamily="34" charset="0"/>
                        <a:ea typeface="Cambria Math" pitchFamily="34" charset="-122"/>
                        <a:cs typeface="Cambria Math" pitchFamily="34" charset="-120"/>
                      </a:rPr>
                      <m:t>𝑡</m:t>
                    </m:r>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Δ</m:t>
                    </m:r>
                    <m:r>
                      <a:rPr lang="en-US" altLang="zh-CN" b="0" i="0" smtClean="0">
                        <a:solidFill>
                          <a:srgbClr val="003760"/>
                        </a:solidFill>
                        <a:latin typeface="Cambria Math" pitchFamily="34" charset="0"/>
                        <a:ea typeface="Cambria Math" pitchFamily="34" charset="-122"/>
                        <a:cs typeface="Cambria Math" pitchFamily="34" charset="-120"/>
                      </a:rPr>
                      <m:t>𝑡</m:t>
                    </m:r>
                    <m:r>
                      <a:rPr lang="en-US" altLang="zh-CN" b="0" i="0" smtClean="0">
                        <a:solidFill>
                          <a:srgbClr val="003760"/>
                        </a:solidFill>
                        <a:latin typeface="Cambria Math" pitchFamily="34" charset="0"/>
                        <a:ea typeface="Cambria Math" pitchFamily="34" charset="-122"/>
                        <a:cs typeface="Cambria Math" pitchFamily="34" charset="-120"/>
                      </a:rPr>
                      <m:t>&gt;0)</m:t>
                    </m:r>
                  </m:oMath>
                </a14:m>
                <a:r>
                  <a:rPr lang="en-US" altLang="zh-CN" b="0" i="0" dirty="0">
                    <a:solidFill>
                      <a:srgbClr val="003760"/>
                    </a:solidFill>
                    <a:latin typeface="Times New Roman" pitchFamily="34" charset="0"/>
                    <a:ea typeface="微软雅黑" pitchFamily="34" charset="-122"/>
                    <a:cs typeface="Times New Roman" pitchFamily="34" charset="-120"/>
                  </a:rPr>
                  <a:t>上的平均变化率由大变小，即</a:t>
                </a: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𝑘</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smtClean="0">
                        <a:solidFill>
                          <a:srgbClr val="003760"/>
                        </a:solidFill>
                        <a:latin typeface="Cambria Math" pitchFamily="34" charset="0"/>
                        <a:ea typeface="Cambria Math" pitchFamily="34" charset="-122"/>
                        <a:cs typeface="Cambria Math" pitchFamily="34" charset="-120"/>
                      </a:rPr>
                      <m:t>&gt;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𝑘</m:t>
                        </m:r>
                      </m:e>
                      <m:sub>
                        <m:r>
                          <a:rPr lang="en-US" altLang="zh-CN" b="0" i="0">
                            <a:solidFill>
                              <a:srgbClr val="00376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．故选A.</a:t>
                </a:r>
                <a:endParaRPr lang="en-US" altLang="zh-CN" dirty="0">
                  <a:solidFill>
                    <a:srgbClr val="003760"/>
                  </a:solidFill>
                </a:endParaRPr>
              </a:p>
            </p:txBody>
          </p:sp>
        </mc:Choice>
        <mc:Fallback xmlns="">
          <p:sp>
            <p:nvSpPr>
              <p:cNvPr id="6" name="QC_7_AS.81_1#e58981af3?vaa=1&amp;vcp=1&amp;vop=1&amp;pid=d0e7dd906&amp;color=36,64,97&amp;vtp=1&amp;bbb=1&amp;hb=1&amp;hs=1"/>
              <p:cNvSpPr>
                <a:spLocks noRot="1" noChangeAspect="1" noMove="1" noResize="1" noEditPoints="1" noAdjustHandles="1" noChangeArrowheads="1" noChangeShapeType="1" noTextEdit="1"/>
              </p:cNvSpPr>
              <p:nvPr/>
            </p:nvSpPr>
            <p:spPr>
              <a:xfrm>
                <a:off x="539496" y="4124279"/>
                <a:ext cx="11109960" cy="773240"/>
              </a:xfrm>
              <a:prstGeom prst="rect">
                <a:avLst/>
              </a:prstGeom>
              <a:blipFill>
                <a:blip r:embed="rId6"/>
                <a:stretch>
                  <a:fillRect l="-1317" b="-182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checked= 1 &amp; amp; version = 1.0.5checked=1&amp;version=1.0.5">
    <p:spTree>
      <p:nvGrpSpPr>
        <p:cNvPr id="1" name=""/>
        <p:cNvGrpSpPr/>
        <p:nvPr/>
      </p:nvGrpSpPr>
      <p:grpSpPr>
        <a:xfrm>
          <a:off x="0" y="0"/>
          <a:ext cx="0" cy="0"/>
          <a:chOff x="0" y="0"/>
          <a:chExt cx="0" cy="0"/>
        </a:xfrm>
      </p:grpSpPr>
      <p:pic>
        <p:nvPicPr>
          <p:cNvPr id="2" name="C_2#d5e2e2bc9.fixed?vcp=1&amp;pid=e233293e8&amp;color=36,64,97&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d5e2e2bc9.fixed?vcp=1&amp;pid=e233293e8&amp;color=61,88,159&amp;vtp=1&amp;bbb=1"/>
          <p:cNvSpPr/>
          <p:nvPr/>
        </p:nvSpPr>
        <p:spPr>
          <a:xfrm>
            <a:off x="694944"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6.1</a:t>
            </a:r>
            <a:endParaRPr lang="en-US" altLang="zh-CN" sz="5400" dirty="0"/>
          </a:p>
        </p:txBody>
      </p:sp>
      <p:sp>
        <p:nvSpPr>
          <p:cNvPr id="4" name="C_2_BD#d5e2e2bc9.fixed?vcp=1&amp;pid=e233293e8&amp;color=61,88,159&amp;vtp=1&amp;bbb=1"/>
          <p:cNvSpPr/>
          <p:nvPr/>
        </p:nvSpPr>
        <p:spPr>
          <a:xfrm>
            <a:off x="4315968" y="2587752"/>
            <a:ext cx="7671816"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导数</a:t>
            </a:r>
            <a:endParaRPr lang="en-US" altLang="zh-CN" sz="5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name="Slide 30&amp;si=30checked= 1 &amp; amp; version = 1.0.5checked=1&amp;version=1.0.5">
    <p:spTree>
      <p:nvGrpSpPr>
        <p:cNvPr id="1" name=""/>
        <p:cNvGrpSpPr/>
        <p:nvPr/>
      </p:nvGrpSpPr>
      <p:grpSpPr>
        <a:xfrm>
          <a:off x="0" y="0"/>
          <a:ext cx="0" cy="0"/>
          <a:chOff x="0" y="0"/>
          <a:chExt cx="0" cy="0"/>
        </a:xfrm>
      </p:grpSpPr>
      <p:sp>
        <p:nvSpPr>
          <p:cNvPr id="2" name="C_6_BD#950bdd188?vcp=1&amp;pid=31b8f3e2b&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平均速度与瞬时速度</a:t>
            </a:r>
            <a:endParaRPr lang="en-US" altLang="zh-CN" sz="2200" dirty="0"/>
          </a:p>
        </p:txBody>
      </p:sp>
      <mc:AlternateContent xmlns:mc="http://schemas.openxmlformats.org/markup-compatibility/2006" xmlns:a14="http://schemas.microsoft.com/office/drawing/2010/main">
        <mc:Choice Requires="a14">
          <p:sp>
            <p:nvSpPr>
              <p:cNvPr id="3" name="QO_7_BD.84_1#e6449f269?vcp=1&amp;vop=1&amp;pid=950bdd188&amp;color=36,64,97&amp;vtp=1&amp;bbb=1"/>
              <p:cNvSpPr/>
              <p:nvPr/>
            </p:nvSpPr>
            <p:spPr>
              <a:xfrm>
                <a:off x="539496" y="1324192"/>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一做直线运动的物体，其位移</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𝑠</m:t>
                    </m:r>
                  </m:oMath>
                </a14:m>
                <a:r>
                  <a:rPr lang="en-US" altLang="zh-CN" sz="1800" b="0" i="0" dirty="0">
                    <a:solidFill>
                      <a:srgbClr val="244061"/>
                    </a:solidFill>
                    <a:latin typeface="Times New Roman" pitchFamily="34" charset="0"/>
                    <a:ea typeface="微软雅黑" pitchFamily="34" charset="-122"/>
                    <a:cs typeface="Times New Roman" pitchFamily="34" charset="-120"/>
                  </a:rPr>
                  <a:t>与时间</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𝑡</m:t>
                    </m:r>
                  </m:oMath>
                </a14:m>
                <a:r>
                  <a:rPr lang="en-US" altLang="zh-CN" sz="1800" b="0" i="0" dirty="0">
                    <a:solidFill>
                      <a:srgbClr val="244061"/>
                    </a:solidFill>
                    <a:latin typeface="Times New Roman" pitchFamily="34" charset="0"/>
                    <a:ea typeface="微软雅黑" pitchFamily="34" charset="-122"/>
                    <a:cs typeface="Times New Roman" pitchFamily="34" charset="-120"/>
                  </a:rPr>
                  <a:t>的关系是</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𝑠</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𝑡</m:t>
                    </m:r>
                    <m:r>
                      <a:rPr lang="en-US" altLang="zh-CN" sz="1800" b="0" i="0">
                        <a:solidFill>
                          <a:srgbClr val="244061"/>
                        </a:solidFill>
                        <a:latin typeface="Cambria Math" pitchFamily="34" charset="0"/>
                        <a:ea typeface="Cambria Math" pitchFamily="34" charset="-122"/>
                        <a:cs typeface="Cambria Math" pitchFamily="34" charset="-120"/>
                      </a:rPr>
                      <m:t>)=3</m:t>
                    </m:r>
                    <m:r>
                      <a:rPr lang="en-US" altLang="zh-CN" sz="1800" b="0" i="0">
                        <a:solidFill>
                          <a:srgbClr val="244061"/>
                        </a:solidFill>
                        <a:latin typeface="Cambria Math" pitchFamily="34" charset="0"/>
                        <a:ea typeface="Cambria Math" pitchFamily="34" charset="-122"/>
                        <a:cs typeface="Cambria Math" pitchFamily="34" charset="-120"/>
                      </a:rPr>
                      <m:t>𝑡</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𝑡</m:t>
                        </m:r>
                      </m:e>
                      <m:sup>
                        <m:r>
                          <a:rPr lang="en-US" altLang="zh-CN" sz="1800" b="0" i="0">
                            <a:solidFill>
                              <a:srgbClr val="244061"/>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BD.84_1#e6449f269?vcp=1&amp;vop=1&amp;pid=950bdd188&amp;color=36,64,97&amp;vtp=1&amp;bbb=1"/>
              <p:cNvSpPr>
                <a:spLocks noRot="1" noChangeAspect="1" noMove="1" noResize="1" noEditPoints="1" noAdjustHandles="1" noChangeArrowheads="1" noChangeShapeType="1" noTextEdit="1"/>
              </p:cNvSpPr>
              <p:nvPr/>
            </p:nvSpPr>
            <p:spPr>
              <a:xfrm>
                <a:off x="539496" y="1324192"/>
                <a:ext cx="11109960" cy="360680"/>
              </a:xfrm>
              <a:prstGeom prst="rect">
                <a:avLst/>
              </a:prstGeom>
              <a:blipFill>
                <a:blip r:embed="rId3"/>
                <a:stretch>
                  <a:fillRect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8_BD.85_1#65ef88968?vcp=1&amp;vop=1&amp;pid=e6449f269&amp;color=36,64,97&amp;vtp=1&amp;bbb=1"/>
              <p:cNvSpPr/>
              <p:nvPr/>
            </p:nvSpPr>
            <p:spPr>
              <a:xfrm>
                <a:off x="539496" y="1730144"/>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求此物体在时间段</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内的平均速度；</a:t>
                </a:r>
                <a:endParaRPr lang="en-US" altLang="zh-CN" sz="1800" dirty="0"/>
              </a:p>
            </p:txBody>
          </p:sp>
        </mc:Choice>
        <mc:Fallback xmlns="">
          <p:sp>
            <p:nvSpPr>
              <p:cNvPr id="4" name="QO_8_BD.85_1#65ef88968?vcp=1&amp;vop=1&amp;pid=e6449f269&amp;color=36,64,97&amp;vtp=1&amp;bbb=1"/>
              <p:cNvSpPr>
                <a:spLocks noRot="1" noChangeAspect="1" noMove="1" noResize="1" noEditPoints="1" noAdjustHandles="1" noChangeArrowheads="1" noChangeShapeType="1" noTextEdit="1"/>
              </p:cNvSpPr>
              <p:nvPr/>
            </p:nvSpPr>
            <p:spPr>
              <a:xfrm>
                <a:off x="539496" y="1730144"/>
                <a:ext cx="11109960" cy="363665"/>
              </a:xfrm>
              <a:prstGeom prst="rect">
                <a:avLst/>
              </a:prstGeom>
              <a:blipFill>
                <a:blip r:embed="rId4"/>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8_AN.86_1#65ef88968?vcp=1&amp;vop=1&amp;pid=e6449f269&amp;color=36,64,97&amp;vtp=1&amp;bbb=1&amp;hb=1"/>
              <p:cNvSpPr/>
              <p:nvPr/>
            </p:nvSpPr>
            <p:spPr>
              <a:xfrm>
                <a:off x="539496" y="2103461"/>
                <a:ext cx="11109960" cy="1257300"/>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该物体在时间段</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[0,2</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内的位移改变量</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𝑠</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𝑠</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𝑠</m:t>
                    </m:r>
                    <m:r>
                      <a:rPr lang="en-US" altLang="zh-CN" sz="1800" b="0" i="0">
                        <a:solidFill>
                          <a:srgbClr val="6565FF"/>
                        </a:solidFill>
                        <a:latin typeface="Cambria Math" pitchFamily="34" charset="0"/>
                        <a:ea typeface="Cambria Math" pitchFamily="34" charset="-122"/>
                        <a:cs typeface="Cambria Math" pitchFamily="34" charset="-120"/>
                      </a:rPr>
                      <m:t>(0)=(3×2−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)−(3×0−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,时间的改变量</a:t>
                </a:r>
              </a:p>
              <a:p>
                <a:pPr latinLnBrk="1">
                  <a:lnSpc>
                    <a:spcPts val="3300"/>
                  </a:lnSpc>
                </a:pP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=2−0=2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物体的平均速度</a:t>
                </a:r>
                <a14:m>
                  <m:oMath xmlns:m="http://schemas.openxmlformats.org/officeDocument/2006/math">
                    <m:limUpp>
                      <m:limUppPr>
                        <m:ctrlPr>
                          <a:rPr lang="en-US" altLang="zh-CN"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b="0" i="0">
                            <a:solidFill>
                              <a:srgbClr val="6565FF"/>
                            </a:solidFill>
                            <a:latin typeface="Cambria Math" pitchFamily="34" charset="0"/>
                            <a:ea typeface="Cambria Math" pitchFamily="34" charset="-122"/>
                            <a:cs typeface="Cambria Math" pitchFamily="34" charset="-120"/>
                          </a:rPr>
                          <m:t>𝑣</m:t>
                        </m:r>
                      </m:e>
                      <m:lim>
                        <m:r>
                          <a:rPr lang="en-US" altLang="zh-CN" b="0" i="0">
                            <a:solidFill>
                              <a:srgbClr val="6565FF"/>
                            </a:solidFill>
                            <a:latin typeface="Cambria Math" pitchFamily="34" charset="0"/>
                            <a:ea typeface="Cambria Math" pitchFamily="34" charset="-122"/>
                            <a:cs typeface="Cambria Math" pitchFamily="34" charset="-120"/>
                          </a:rPr>
                          <m:t>−</m:t>
                        </m:r>
                      </m:lim>
                    </m:limUpp>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6565FF"/>
                            </a:solidFill>
                            <a:latin typeface="Cambria Math" pitchFamily="34" charset="0"/>
                            <a:ea typeface="Cambria Math" pitchFamily="34" charset="-122"/>
                            <a:cs typeface="Cambria Math" pitchFamily="34" charset="-120"/>
                          </a:rPr>
                          <m:t>Δ</m:t>
                        </m:r>
                        <m:r>
                          <a:rPr lang="en-US" altLang="zh-CN" b="0" i="0">
                            <a:solidFill>
                              <a:srgbClr val="6565FF"/>
                            </a:solidFill>
                            <a:latin typeface="Cambria Math" pitchFamily="34" charset="0"/>
                            <a:ea typeface="Cambria Math" pitchFamily="34" charset="-122"/>
                            <a:cs typeface="Cambria Math" pitchFamily="34" charset="-120"/>
                          </a:rPr>
                          <m:t>𝑠</m:t>
                        </m:r>
                      </m:num>
                      <m:den>
                        <m:r>
                          <m:rPr>
                            <m:sty m:val="p"/>
                          </m:rPr>
                          <a:rPr lang="en-US" altLang="zh-CN" b="0" i="0">
                            <a:solidFill>
                              <a:srgbClr val="6565FF"/>
                            </a:solidFill>
                            <a:latin typeface="Cambria Math" pitchFamily="34" charset="0"/>
                            <a:ea typeface="Cambria Math" pitchFamily="34" charset="-122"/>
                            <a:cs typeface="Cambria Math" pitchFamily="34" charset="-120"/>
                          </a:rPr>
                          <m:t>Δ</m:t>
                        </m:r>
                        <m:r>
                          <a:rPr lang="en-US" altLang="zh-CN" b="0" i="0">
                            <a:solidFill>
                              <a:srgbClr val="6565FF"/>
                            </a:solidFill>
                            <a:latin typeface="Cambria Math" pitchFamily="34" charset="0"/>
                            <a:ea typeface="Cambria Math" pitchFamily="34" charset="-122"/>
                            <a:cs typeface="Cambria Math" pitchFamily="34" charset="-120"/>
                          </a:rPr>
                          <m:t>𝑡</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m:t>
                        </m:r>
                      </m:num>
                      <m:den>
                        <m:r>
                          <a:rPr lang="en-US" altLang="zh-CN" b="0" i="0">
                            <a:solidFill>
                              <a:srgbClr val="6565FF"/>
                            </a:solidFill>
                            <a:latin typeface="Cambria Math" pitchFamily="34" charset="0"/>
                            <a:ea typeface="Cambria Math" pitchFamily="34" charset="-122"/>
                            <a:cs typeface="Cambria Math" pitchFamily="34" charset="-120"/>
                          </a:rPr>
                          <m:t>2</m:t>
                        </m:r>
                      </m:den>
                    </m:f>
                    <m:r>
                      <a:rPr lang="en-US" altLang="zh-CN"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O_8_AN.86_1#65ef88968?vcp=1&amp;vop=1&amp;pid=e6449f269&amp;color=36,64,97&amp;vtp=1&amp;bbb=1&amp;hb=1"/>
              <p:cNvSpPr>
                <a:spLocks noRot="1" noChangeAspect="1" noMove="1" noResize="1" noEditPoints="1" noAdjustHandles="1" noChangeArrowheads="1" noChangeShapeType="1" noTextEdit="1"/>
              </p:cNvSpPr>
              <p:nvPr/>
            </p:nvSpPr>
            <p:spPr>
              <a:xfrm>
                <a:off x="539496" y="2103461"/>
                <a:ext cx="11109960" cy="1257300"/>
              </a:xfrm>
              <a:prstGeom prst="rect">
                <a:avLst/>
              </a:prstGeom>
              <a:blipFill>
                <a:blip r:embed="rId5"/>
                <a:stretch>
                  <a:fillRect l="-1317" b="-679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8_BD.87_1#69d6a6b0e?vcp=1&amp;vop=1&amp;pid=e6449f269&amp;color=36,64,97&amp;vtp=1&amp;bbb=1"/>
              <p:cNvSpPr/>
              <p:nvPr/>
            </p:nvSpPr>
            <p:spPr>
              <a:xfrm>
                <a:off x="539496" y="3363174"/>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求此物体在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𝑡</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时的瞬时速度.</a:t>
                </a:r>
                <a:endParaRPr lang="en-US" altLang="zh-CN" sz="1800" dirty="0"/>
              </a:p>
            </p:txBody>
          </p:sp>
        </mc:Choice>
        <mc:Fallback xmlns="">
          <p:sp>
            <p:nvSpPr>
              <p:cNvPr id="6" name="QO_8_BD.87_1#69d6a6b0e?vcp=1&amp;vop=1&amp;pid=e6449f269&amp;color=36,64,97&amp;vtp=1&amp;bbb=1"/>
              <p:cNvSpPr>
                <a:spLocks noRot="1" noChangeAspect="1" noMove="1" noResize="1" noEditPoints="1" noAdjustHandles="1" noChangeArrowheads="1" noChangeShapeType="1" noTextEdit="1"/>
              </p:cNvSpPr>
              <p:nvPr/>
            </p:nvSpPr>
            <p:spPr>
              <a:xfrm>
                <a:off x="539496" y="3363174"/>
                <a:ext cx="11109960" cy="363665"/>
              </a:xfrm>
              <a:prstGeom prst="rect">
                <a:avLst/>
              </a:prstGeom>
              <a:blipFill>
                <a:blip r:embed="rId6"/>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8_AN.88_1#69d6a6b0e?vcp=1&amp;vop=1&amp;pid=e6449f269&amp;color=36,64,97&amp;vtp=1&amp;bbb=1"/>
              <p:cNvSpPr/>
              <p:nvPr/>
            </p:nvSpPr>
            <p:spPr>
              <a:xfrm>
                <a:off x="539496" y="3727664"/>
                <a:ext cx="11109960" cy="1671955"/>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【解】取一时间段</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[2,2+</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𝑠</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𝑠</m:t>
                    </m:r>
                    <m:r>
                      <a:rPr lang="en-US" altLang="zh-CN" sz="1800" b="0" i="0">
                        <a:solidFill>
                          <a:srgbClr val="6565FF"/>
                        </a:solidFill>
                        <a:latin typeface="Cambria Math" pitchFamily="34" charset="0"/>
                        <a:ea typeface="Cambria Math" pitchFamily="34" charset="-122"/>
                        <a:cs typeface="Cambria Math" pitchFamily="34" charset="-120"/>
                      </a:rPr>
                      <m:t>(2+</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𝑠</m:t>
                    </m:r>
                    <m:r>
                      <a:rPr lang="en-US" altLang="zh-CN" sz="1800" b="0" i="0">
                        <a:solidFill>
                          <a:srgbClr val="6565FF"/>
                        </a:solidFill>
                        <a:latin typeface="Cambria Math" pitchFamily="34" charset="0"/>
                        <a:ea typeface="Cambria Math" pitchFamily="34" charset="-122"/>
                        <a:cs typeface="Cambria Math" pitchFamily="34" charset="-120"/>
                      </a:rPr>
                      <m:t>(2)=[3(2+</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]−(3×2−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𝑠</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den>
                    </m:f>
                    <m:r>
                      <a:rPr lang="en-US" altLang="zh-CN" sz="1800" b="0" i="0">
                        <a:solidFill>
                          <a:srgbClr val="6565FF"/>
                        </a:solidFill>
                        <a:latin typeface="Cambria Math" pitchFamily="34" charset="0"/>
                        <a:ea typeface="Cambria Math" pitchFamily="34" charset="-122"/>
                        <a:cs typeface="Cambria Math" pitchFamily="34" charset="-120"/>
                      </a:rPr>
                      <m:t>=−1−</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nor/>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𝑠</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den>
                    </m:f>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nor/>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→0</m:t>
                        </m:r>
                      </m:lim>
                    </m:limLow>
                    <m:r>
                      <a:rPr lang="en-US" altLang="zh-CN" sz="1800" b="0" i="0">
                        <a:solidFill>
                          <a:srgbClr val="6565FF"/>
                        </a:solidFill>
                        <a:latin typeface="Cambria Math" pitchFamily="34" charset="0"/>
                        <a:ea typeface="Cambria Math" pitchFamily="34" charset="-122"/>
                        <a:cs typeface="Cambria Math" pitchFamily="34" charset="-120"/>
                      </a:rPr>
                      <m:t>(−1−</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时，物体的瞬时速度为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7" name="QO_8_AN.88_1#69d6a6b0e?vcp=1&amp;vop=1&amp;pid=e6449f269&amp;color=36,64,97&amp;vtp=1&amp;bbb=1"/>
              <p:cNvSpPr>
                <a:spLocks noRot="1" noChangeAspect="1" noMove="1" noResize="1" noEditPoints="1" noAdjustHandles="1" noChangeArrowheads="1" noChangeShapeType="1" noTextEdit="1"/>
              </p:cNvSpPr>
              <p:nvPr/>
            </p:nvSpPr>
            <p:spPr>
              <a:xfrm>
                <a:off x="539496" y="3727664"/>
                <a:ext cx="11109960" cy="1671955"/>
              </a:xfrm>
              <a:prstGeom prst="rect">
                <a:avLst/>
              </a:prstGeom>
              <a:blipFill>
                <a:blip r:embed="rId7"/>
                <a:stretch>
                  <a:fillRect l="-1317" b="-836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anim calcmode="lin" valueType="num">
                                      <p:cBhvr>
                                        <p:cTn id="30" dur="500" fill="hold"/>
                                        <p:tgtEl>
                                          <p:spTgt spid="7">
                                            <p:bg/>
                                          </p:spTgt>
                                        </p:tgtEl>
                                        <p:attrNameLst>
                                          <p:attrName>ppt_x</p:attrName>
                                        </p:attrNameLst>
                                      </p:cBhvr>
                                      <p:tavLst>
                                        <p:tav tm="0">
                                          <p:val>
                                            <p:strVal val="#ppt_x"/>
                                          </p:val>
                                        </p:tav>
                                        <p:tav tm="100000">
                                          <p:val>
                                            <p:strVal val="#ppt_x"/>
                                          </p:val>
                                        </p:tav>
                                      </p:tavLst>
                                    </p:anim>
                                    <p:anim calcmode="lin" valueType="num">
                                      <p:cBhvr>
                                        <p:cTn id="31" dur="500" fill="hold"/>
                                        <p:tgtEl>
                                          <p:spTgt spid="7">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anim calcmode="lin" valueType="num">
                                      <p:cBhvr>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7">
                                            <p:txEl>
                                              <p:pRg st="0" end="0"/>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animEffect transition="in" filter="fade">
                                      <p:cBhvr>
                                        <p:cTn id="39" dur="500"/>
                                        <p:tgtEl>
                                          <p:spTgt spid="7">
                                            <p:txEl>
                                              <p:pRg st="1" end="1"/>
                                            </p:txEl>
                                          </p:spTgt>
                                        </p:tgtEl>
                                      </p:cBhvr>
                                    </p:animEffect>
                                    <p:anim calcmode="lin" valueType="num">
                                      <p:cBhvr>
                                        <p:cTn id="4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41" dur="500" fill="hold"/>
                                        <p:tgtEl>
                                          <p:spTgt spid="7">
                                            <p:txEl>
                                              <p:pRg st="1" end="1"/>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7">
                                            <p:txEl>
                                              <p:pRg st="2" end="2"/>
                                            </p:txEl>
                                          </p:spTgt>
                                        </p:tgtEl>
                                        <p:attrNameLst>
                                          <p:attrName>style.visibility</p:attrName>
                                        </p:attrNameLst>
                                      </p:cBhvr>
                                      <p:to>
                                        <p:strVal val="visible"/>
                                      </p:to>
                                    </p:set>
                                    <p:animEffect transition="in" filter="fade">
                                      <p:cBhvr>
                                        <p:cTn id="44" dur="500"/>
                                        <p:tgtEl>
                                          <p:spTgt spid="7">
                                            <p:txEl>
                                              <p:pRg st="2" end="2"/>
                                            </p:txEl>
                                          </p:spTgt>
                                        </p:tgtEl>
                                      </p:cBhvr>
                                    </p:animEffect>
                                    <p:anim calcmode="lin" valueType="num">
                                      <p:cBhvr>
                                        <p:cTn id="4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46" dur="500" fill="hold"/>
                                        <p:tgtEl>
                                          <p:spTgt spid="7">
                                            <p:txEl>
                                              <p:pRg st="2" end="2"/>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7">
                                            <p:txEl>
                                              <p:pRg st="3" end="3"/>
                                            </p:txEl>
                                          </p:spTgt>
                                        </p:tgtEl>
                                        <p:attrNameLst>
                                          <p:attrName>style.visibility</p:attrName>
                                        </p:attrNameLst>
                                      </p:cBhvr>
                                      <p:to>
                                        <p:strVal val="visible"/>
                                      </p:to>
                                    </p:set>
                                    <p:animEffect transition="in" filter="fade">
                                      <p:cBhvr>
                                        <p:cTn id="49" dur="500"/>
                                        <p:tgtEl>
                                          <p:spTgt spid="7">
                                            <p:txEl>
                                              <p:pRg st="3" end="3"/>
                                            </p:txEl>
                                          </p:spTgt>
                                        </p:tgtEl>
                                      </p:cBhvr>
                                    </p:animEffect>
                                    <p:anim calcmode="lin" valueType="num">
                                      <p:cBhvr>
                                        <p:cTn id="5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51" dur="5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EX.89_1#e6449f269?vcp=1&amp;vop=1&amp;pid=950bdd188&amp;color=36,64,97&amp;vtp=1&amp;bt=1&amp;bbb=1"/>
              <p:cNvSpPr/>
              <p:nvPr/>
            </p:nvSpPr>
            <p:spPr>
              <a:xfrm>
                <a:off x="539496" y="2402763"/>
                <a:ext cx="11109960" cy="212090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【方法总结】求物体平均速度与瞬时速度的步骤</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1）设非匀速直线运动的规律</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𝑠</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𝑠</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𝑡</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2）求时间改变量</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𝑡</m:t>
                    </m:r>
                  </m:oMath>
                </a14:m>
                <a:r>
                  <a:rPr lang="en-US" altLang="zh-CN" sz="1800" b="0" i="0" dirty="0">
                    <a:solidFill>
                      <a:srgbClr val="244061"/>
                    </a:solidFill>
                    <a:latin typeface="Times New Roman" pitchFamily="34" charset="0"/>
                    <a:ea typeface="微软雅黑" pitchFamily="34" charset="-122"/>
                    <a:cs typeface="Times New Roman" pitchFamily="34" charset="-120"/>
                  </a:rPr>
                  <a:t>和位移改变量</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𝑠</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𝑠</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𝑡</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𝑡</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𝑠</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𝑡</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3）计算平均速度</a:t>
                </a:r>
                <a14:m>
                  <m:oMath xmlns:m="http://schemas.openxmlformats.org/officeDocument/2006/math">
                    <m:limUpp>
                      <m:limUp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244061"/>
                            </a:solidFill>
                            <a:latin typeface="Cambria Math" pitchFamily="34" charset="0"/>
                            <a:ea typeface="Cambria Math" pitchFamily="34" charset="-122"/>
                            <a:cs typeface="Cambria Math" pitchFamily="34" charset="-120"/>
                          </a:rPr>
                          <m:t>𝑣</m:t>
                        </m:r>
                      </m:e>
                      <m:lim>
                        <m:r>
                          <a:rPr lang="en-US" altLang="zh-CN" sz="1800" b="0" i="0">
                            <a:solidFill>
                              <a:srgbClr val="244061"/>
                            </a:solidFill>
                            <a:latin typeface="Cambria Math" pitchFamily="34" charset="0"/>
                            <a:ea typeface="Cambria Math" pitchFamily="34" charset="-122"/>
                            <a:cs typeface="Cambria Math" pitchFamily="34" charset="-120"/>
                          </a:rPr>
                          <m:t>−</m:t>
                        </m:r>
                      </m:lim>
                    </m:limUpp>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𝑠</m:t>
                        </m:r>
                      </m:num>
                      <m:den>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𝑡</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4）计算瞬时速度</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𝑣</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当</a:t>
                </a:r>
                <a14:m>
                  <m:oMath xmlns:m="http://schemas.openxmlformats.org/officeDocument/2006/math">
                    <m:d>
                      <m:dPr>
                        <m:begChr m:val=""/>
                        <m:end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𝑡</m:t>
                        </m:r>
                        <m:r>
                          <a:rPr lang="en-US" altLang="zh-CN" sz="1800" b="0" i="0">
                            <a:solidFill>
                              <a:srgbClr val="244061"/>
                            </a:solidFill>
                            <a:latin typeface="Cambria Math" pitchFamily="34" charset="0"/>
                            <a:ea typeface="Cambria Math" pitchFamily="34" charset="-122"/>
                            <a:cs typeface="Cambria Math" pitchFamily="34" charset="-120"/>
                          </a:rPr>
                          <m:t>→0</m:t>
                        </m:r>
                      </m:e>
                    </m:d>
                  </m:oMath>
                </a14:m>
                <a:r>
                  <a:rPr lang="en-US" altLang="zh-CN" sz="1800" b="0" i="0" dirty="0">
                    <a:solidFill>
                      <a:srgbClr val="244061"/>
                    </a:solidFill>
                    <a:latin typeface="Times New Roman" pitchFamily="34" charset="0"/>
                    <a:ea typeface="微软雅黑" pitchFamily="34" charset="-122"/>
                    <a:cs typeface="Times New Roman" pitchFamily="34" charset="-120"/>
                  </a:rPr>
                  <a:t>时，</a:t>
                </a:r>
                <a14:m>
                  <m:oMath xmlns:m="http://schemas.openxmlformats.org/officeDocument/2006/math">
                    <m:d>
                      <m:dPr>
                        <m:begChr m:val=""/>
                        <m:end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𝑠</m:t>
                            </m:r>
                          </m:num>
                          <m:den>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𝑡</m:t>
                            </m:r>
                          </m:den>
                        </m:f>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𝑣</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（常数）.</a:t>
                </a:r>
                <a:endParaRPr lang="en-US" altLang="zh-CN" sz="1800" dirty="0"/>
              </a:p>
            </p:txBody>
          </p:sp>
        </mc:Choice>
        <mc:Fallback xmlns="">
          <p:sp>
            <p:nvSpPr>
              <p:cNvPr id="2" name="QO_7_EX.89_1#e6449f269?vcp=1&amp;vop=1&amp;pid=950bdd188&amp;color=36,64,97&amp;vtp=1&amp;bt=1&amp;bbb=1"/>
              <p:cNvSpPr>
                <a:spLocks noRot="1" noChangeAspect="1" noMove="1" noResize="1" noEditPoints="1" noAdjustHandles="1" noChangeArrowheads="1" noChangeShapeType="1" noTextEdit="1"/>
              </p:cNvSpPr>
              <p:nvPr/>
            </p:nvSpPr>
            <p:spPr>
              <a:xfrm>
                <a:off x="539496" y="2402763"/>
                <a:ext cx="11109960" cy="2120900"/>
              </a:xfrm>
              <a:prstGeom prst="rect">
                <a:avLst/>
              </a:prstGeom>
              <a:blipFill>
                <a:blip r:embed="rId3"/>
                <a:stretch>
                  <a:fillRect b="-40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90_1#c99c2e013?vaa=1&amp;vcp=1&amp;vop=1&amp;pid=950bdd188&amp;color=36,64,97&amp;vtp=1&amp;bt=1&amp;bbb=1&amp;hb=1"/>
              <p:cNvSpPr/>
              <p:nvPr/>
            </p:nvSpPr>
            <p:spPr>
              <a:xfrm>
                <a:off x="539496" y="2245664"/>
                <a:ext cx="11109960" cy="795655"/>
              </a:xfrm>
              <a:prstGeom prst="rect">
                <a:avLst/>
              </a:prstGeom>
              <a:noFill/>
              <a:ln/>
            </p:spPr>
            <p:txBody>
              <a:bodyPr wrap="none" lIns="0" tIns="0" rIns="0" bIns="0" rtlCol="0" anchor="t"/>
              <a:lstStyle/>
              <a:p>
                <a:pPr algn="l" latinLnBrk="1">
                  <a:lnSpc>
                    <a:spcPts val="3500"/>
                  </a:lnSpc>
                </a:pPr>
                <a:r>
                  <a:rPr lang="en-US" altLang="zh-CN" sz="1800" b="1" i="0" dirty="0">
                    <a:solidFill>
                      <a:srgbClr val="244061"/>
                    </a:solidFill>
                    <a:latin typeface="Times New Roman" pitchFamily="34" charset="0"/>
                    <a:ea typeface="微软雅黑" pitchFamily="34" charset="-122"/>
                    <a:cs typeface="Times New Roman" pitchFamily="34" charset="-120"/>
                  </a:rPr>
                  <a:t>2-1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某物体做自由落体运动的位移</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𝑠</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𝑡</m:t>
                    </m:r>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m:t>
                        </m:r>
                      </m:den>
                    </m:f>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𝑔𝑡</m:t>
                        </m:r>
                      </m:e>
                      <m:sup>
                        <m:r>
                          <a:rPr lang="en-US" altLang="zh-CN" sz="1800" b="0" i="0">
                            <a:solidFill>
                              <a:srgbClr val="244061"/>
                            </a:solidFill>
                            <a:latin typeface="Cambria Math" pitchFamily="34" charset="0"/>
                            <a:ea typeface="Cambria Math" pitchFamily="34" charset="-122"/>
                            <a:cs typeface="Cambria Math" pitchFamily="34" charset="-120"/>
                          </a:rPr>
                          <m:t>2</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𝑔</m:t>
                    </m:r>
                    <m:r>
                      <a:rPr lang="en-US" altLang="zh-CN" sz="1800" b="0" i="0" smtClean="0">
                        <a:solidFill>
                          <a:srgbClr val="244061"/>
                        </a:solidFill>
                        <a:latin typeface="Cambria Math" pitchFamily="34" charset="0"/>
                        <a:ea typeface="Cambria Math" pitchFamily="34" charset="-122"/>
                        <a:cs typeface="Cambria Math" pitchFamily="34" charset="-120"/>
                      </a:rPr>
                      <m:t>=9.8</m:t>
                    </m:r>
                    <m:r>
                      <m:rPr>
                        <m:sty m:val="p"/>
                      </m:rPr>
                      <a:rPr lang="en-US" altLang="zh-CN" sz="1800" b="0" i="0" smtClean="0">
                        <a:solidFill>
                          <a:srgbClr val="244061"/>
                        </a:solidFill>
                        <a:latin typeface="Cambria Math" pitchFamily="34" charset="0"/>
                        <a:ea typeface="Cambria Math" pitchFamily="34" charset="-122"/>
                        <a:cs typeface="Cambria Math" pitchFamily="34" charset="-120"/>
                      </a:rPr>
                      <m:t>m</m:t>
                    </m:r>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s</m:t>
                        </m:r>
                      </m:e>
                      <m:sup>
                        <m:r>
                          <a:rPr lang="en-US" altLang="zh-CN" sz="1800" b="0" i="0">
                            <a:solidFill>
                              <a:srgbClr val="244061"/>
                            </a:solidFill>
                            <a:latin typeface="Cambria Math" pitchFamily="34" charset="0"/>
                            <a:ea typeface="Cambria Math" pitchFamily="34" charset="-122"/>
                            <a:cs typeface="Cambria Math" pitchFamily="34" charset="-120"/>
                          </a:rPr>
                          <m:t>2</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𝑠</m:t>
                        </m:r>
                        <m:r>
                          <a:rPr lang="en-US" altLang="zh-CN" sz="1800" b="0" i="0">
                            <a:solidFill>
                              <a:srgbClr val="244061"/>
                            </a:solidFill>
                            <a:latin typeface="Cambria Math" pitchFamily="34" charset="0"/>
                            <a:ea typeface="Cambria Math" pitchFamily="34" charset="-122"/>
                            <a:cs typeface="Cambria Math" pitchFamily="34" charset="-120"/>
                          </a:rPr>
                          <m:t>(1+</m:t>
                        </m:r>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𝑡</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𝑠</m:t>
                        </m:r>
                        <m:r>
                          <a:rPr lang="en-US" altLang="zh-CN" sz="1800" b="0" i="0">
                            <a:solidFill>
                              <a:srgbClr val="244061"/>
                            </a:solidFill>
                            <a:latin typeface="Cambria Math" pitchFamily="34" charset="0"/>
                            <a:ea typeface="Cambria Math" pitchFamily="34" charset="-122"/>
                            <a:cs typeface="Cambria Math" pitchFamily="34" charset="-120"/>
                          </a:rPr>
                          <m:t>(1)</m:t>
                        </m:r>
                      </m:num>
                      <m:den>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𝑡</m:t>
                        </m:r>
                      </m:den>
                    </m:f>
                    <m:r>
                      <a:rPr lang="en-US" altLang="zh-CN" sz="1800" b="0" i="0" smtClean="0">
                        <a:solidFill>
                          <a:srgbClr val="244061"/>
                        </a:solidFill>
                        <a:latin typeface="Cambria Math" pitchFamily="34" charset="0"/>
                        <a:ea typeface="Cambria Math" pitchFamily="34" charset="-122"/>
                        <a:cs typeface="Cambria Math" pitchFamily="34" charset="-120"/>
                      </a:rPr>
                      <m:t>=24.5</m:t>
                    </m:r>
                    <m:r>
                      <m:rPr>
                        <m:sty m:val="p"/>
                      </m:rPr>
                      <a:rPr lang="en-US" altLang="zh-CN" sz="1800" b="0" i="0" smtClean="0">
                        <a:solidFill>
                          <a:srgbClr val="244061"/>
                        </a:solidFill>
                        <a:latin typeface="Cambria Math" pitchFamily="34" charset="0"/>
                        <a:ea typeface="Cambria Math" pitchFamily="34" charset="-122"/>
                        <a:cs typeface="Cambria Math" pitchFamily="34" charset="-120"/>
                      </a:rPr>
                      <m:t>m</m:t>
                    </m:r>
                    <m:r>
                      <a:rPr lang="en-US" altLang="zh-CN" sz="1800" b="0" i="0" smtClean="0">
                        <a:solidFill>
                          <a:srgbClr val="244061"/>
                        </a:solidFill>
                        <a:latin typeface="Cambria Math" pitchFamily="34" charset="0"/>
                        <a:ea typeface="Cambria Math" pitchFamily="34" charset="-122"/>
                        <a:cs typeface="Cambria Math" pitchFamily="34" charset="-120"/>
                      </a:rPr>
                      <m:t>/</m:t>
                    </m:r>
                    <m:r>
                      <m:rPr>
                        <m:sty m:val="p"/>
                      </m:rPr>
                      <a:rPr lang="en-US" altLang="zh-CN" sz="1800" b="0" i="0" smtClean="0">
                        <a:solidFill>
                          <a:srgbClr val="244061"/>
                        </a:solidFill>
                        <a:latin typeface="Cambria Math" pitchFamily="34" charset="0"/>
                        <a:ea typeface="Cambria Math" pitchFamily="34" charset="-122"/>
                        <a:cs typeface="Cambria Math" pitchFamily="34" charset="-120"/>
                      </a:rPr>
                      <m:t>s</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24.5</m:t>
                    </m:r>
                    <m:r>
                      <m:rPr>
                        <m:sty m:val="p"/>
                      </m:rPr>
                      <a:rPr lang="en-US" altLang="zh-CN" sz="1800" b="0" i="0" smtClean="0">
                        <a:solidFill>
                          <a:srgbClr val="244061"/>
                        </a:solidFill>
                        <a:latin typeface="Cambria Math" pitchFamily="34" charset="0"/>
                        <a:ea typeface="Cambria Math" pitchFamily="34" charset="-122"/>
                        <a:cs typeface="Cambria Math" pitchFamily="34" charset="-120"/>
                      </a:rPr>
                      <m:t>m</m:t>
                    </m:r>
                    <m:r>
                      <a:rPr lang="en-US" altLang="zh-CN" sz="1800" b="0" i="0" smtClean="0">
                        <a:solidFill>
                          <a:srgbClr val="244061"/>
                        </a:solidFill>
                        <a:latin typeface="Cambria Math" pitchFamily="34" charset="0"/>
                        <a:ea typeface="Cambria Math" pitchFamily="34" charset="-122"/>
                        <a:cs typeface="Cambria Math" pitchFamily="34" charset="-120"/>
                      </a:rPr>
                      <m:t>/</m:t>
                    </m:r>
                    <m:r>
                      <m:rPr>
                        <m:sty m:val="p"/>
                      </m:rPr>
                      <a:rPr lang="en-US" altLang="zh-CN" sz="1800" b="0" i="0" smtClean="0">
                        <a:solidFill>
                          <a:srgbClr val="244061"/>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是该物体</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C_7_BD.90_1#c99c2e013?vaa=1&amp;vcp=1&amp;vop=1&amp;pid=950bdd188&amp;color=36,64,97&amp;vtp=1&amp;bt=1&amp;bbb=1&amp;hb=1"/>
              <p:cNvSpPr>
                <a:spLocks noRot="1" noChangeAspect="1" noMove="1" noResize="1" noEditPoints="1" noAdjustHandles="1" noChangeArrowheads="1" noChangeShapeType="1" noTextEdit="1"/>
              </p:cNvSpPr>
              <p:nvPr/>
            </p:nvSpPr>
            <p:spPr>
              <a:xfrm>
                <a:off x="539496" y="2245664"/>
                <a:ext cx="11109960" cy="795655"/>
              </a:xfrm>
              <a:prstGeom prst="rect">
                <a:avLst/>
              </a:prstGeom>
              <a:blipFill>
                <a:blip r:embed="rId3"/>
                <a:stretch>
                  <a:fillRect l="-1317" b="-17557"/>
                </a:stretch>
              </a:blipFill>
              <a:ln/>
            </p:spPr>
            <p:txBody>
              <a:bodyPr/>
              <a:lstStyle/>
              <a:p>
                <a:r>
                  <a:rPr lang="zh-CN" altLang="en-US">
                    <a:noFill/>
                  </a:rPr>
                  <a:t> </a:t>
                </a:r>
              </a:p>
            </p:txBody>
          </p:sp>
        </mc:Fallback>
      </mc:AlternateContent>
      <p:sp>
        <p:nvSpPr>
          <p:cNvPr id="3" name="QC_7_AN.92_1#c99c2e013.bracket?vaa=1&amp;vcp=1&amp;vop=1&amp;pid=950bdd188&amp;color=36,64,97&amp;vpa=19&amp;vtp=1"/>
          <p:cNvSpPr/>
          <p:nvPr/>
        </p:nvSpPr>
        <p:spPr>
          <a:xfrm>
            <a:off x="701421" y="2759633"/>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7_BD.90_2#c99c2e013.choices?vaa=1&amp;vcp=1&amp;vop=1&amp;pid=950bdd188&amp;color=36,64,97&amp;vtp=1&amp;bbb=1"/>
              <p:cNvSpPr/>
              <p:nvPr/>
            </p:nvSpPr>
            <p:spPr>
              <a:xfrm>
                <a:off x="539496" y="3054018"/>
                <a:ext cx="11109960" cy="770255"/>
              </a:xfrm>
              <a:prstGeom prst="rect">
                <a:avLst/>
              </a:prstGeom>
              <a:noFill/>
              <a:ln/>
            </p:spPr>
            <p:txBody>
              <a:bodyPr wrap="none" lIns="0" tIns="0" rIns="0" bIns="0" rtlCol="0" anchor="t"/>
              <a:lstStyle/>
              <a:p>
                <a:pPr latinLnBrk="1">
                  <a:lnSpc>
                    <a:spcPts val="3300"/>
                  </a:lnSpc>
                  <a:tabLst>
                    <a:tab pos="5662930" algn="l"/>
                  </a:tabLst>
                </a:pPr>
                <a:r>
                  <a:rPr lang="en-US" altLang="zh-CN" sz="1800" b="0" i="0" dirty="0">
                    <a:solidFill>
                      <a:srgbClr val="244061"/>
                    </a:solidFill>
                    <a:latin typeface="Times New Roman" pitchFamily="34" charset="0"/>
                    <a:ea typeface="微软雅黑" pitchFamily="34" charset="-122"/>
                    <a:cs typeface="Times New Roman" pitchFamily="34" charset="-120"/>
                  </a:rPr>
                  <a:t>A.从</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m:t>
                    </m:r>
                    <m:r>
                      <m:rPr>
                        <m:sty m:val="p"/>
                      </m:rPr>
                      <a:rPr lang="en-US" altLang="zh-CN" sz="1800" b="0" i="0" smtClean="0">
                        <a:solidFill>
                          <a:srgbClr val="244061"/>
                        </a:solidFill>
                        <a:latin typeface="Cambria Math" pitchFamily="34" charset="0"/>
                        <a:ea typeface="Cambria Math" pitchFamily="34" charset="-122"/>
                        <a:cs typeface="Cambria Math" pitchFamily="34" charset="-120"/>
                      </a:rPr>
                      <m:t>s</m:t>
                    </m:r>
                  </m:oMath>
                </a14:m>
                <a:r>
                  <a:rPr lang="en-US" altLang="zh-CN" sz="1800" b="0" i="0" dirty="0">
                    <a:solidFill>
                      <a:srgbClr val="244061"/>
                    </a:solidFill>
                    <a:latin typeface="Times New Roman" pitchFamily="34" charset="0"/>
                    <a:ea typeface="微软雅黑" pitchFamily="34" charset="-122"/>
                    <a:cs typeface="Times New Roman" pitchFamily="34" charset="-120"/>
                  </a:rPr>
                  <a:t>到</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m:t>
                    </m:r>
                    <m:r>
                      <m:rPr>
                        <m:sty m:val="p"/>
                      </m:rPr>
                      <a:rPr lang="en-US" altLang="zh-CN" sz="1800" b="0" i="0" smtClean="0">
                        <a:solidFill>
                          <a:srgbClr val="244061"/>
                        </a:solidFill>
                        <a:latin typeface="Cambria Math" pitchFamily="34" charset="0"/>
                        <a:ea typeface="Cambria Math" pitchFamily="34" charset="-122"/>
                        <a:cs typeface="Cambria Math" pitchFamily="34" charset="-120"/>
                      </a:rPr>
                      <m:t>Δ</m:t>
                    </m:r>
                    <m:r>
                      <a:rPr lang="en-US" altLang="zh-CN" sz="1800" b="0" i="0" smtClean="0">
                        <a:solidFill>
                          <a:srgbClr val="244061"/>
                        </a:solidFill>
                        <a:latin typeface="Cambria Math" pitchFamily="34" charset="0"/>
                        <a:ea typeface="Cambria Math" pitchFamily="34" charset="-122"/>
                        <a:cs typeface="Cambria Math" pitchFamily="34" charset="-120"/>
                      </a:rPr>
                      <m:t>𝑡</m:t>
                    </m:r>
                    <m:r>
                      <a:rPr lang="en-US" altLang="zh-CN" sz="1800" b="0" i="0" smtClean="0">
                        <a:solidFill>
                          <a:srgbClr val="244061"/>
                        </a:solidFill>
                        <a:latin typeface="Cambria Math" pitchFamily="34" charset="0"/>
                        <a:ea typeface="Cambria Math" pitchFamily="34" charset="-122"/>
                        <a:cs typeface="Cambria Math" pitchFamily="34" charset="-120"/>
                      </a:rPr>
                      <m:t>)</m:t>
                    </m:r>
                    <m:r>
                      <m:rPr>
                        <m:sty m:val="p"/>
                      </m:rPr>
                      <a:rPr lang="en-US" altLang="zh-CN" sz="1800" b="0" i="0" smtClean="0">
                        <a:solidFill>
                          <a:srgbClr val="244061"/>
                        </a:solidFill>
                        <a:latin typeface="Cambria Math" pitchFamily="34" charset="0"/>
                        <a:ea typeface="Cambria Math" pitchFamily="34" charset="-122"/>
                        <a:cs typeface="Cambria Math" pitchFamily="34" charset="-120"/>
                      </a:rPr>
                      <m:t>s</m:t>
                    </m:r>
                  </m:oMath>
                </a14:m>
                <a:r>
                  <a:rPr lang="en-US" altLang="zh-CN" sz="1800" b="0" i="0">
                    <a:solidFill>
                      <a:srgbClr val="244061"/>
                    </a:solidFill>
                    <a:latin typeface="Times New Roman" pitchFamily="34" charset="0"/>
                    <a:ea typeface="微软雅黑" pitchFamily="34" charset="-122"/>
                    <a:cs typeface="Times New Roman" pitchFamily="34" charset="-120"/>
                  </a:rPr>
                  <a:t>这段时间的平均速度</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.从</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0</m:t>
                    </m:r>
                    <m:r>
                      <m:rPr>
                        <m:sty m:val="p"/>
                      </m:rPr>
                      <a:rPr lang="en-US" altLang="zh-CN" sz="1800" b="0" i="0" smtClean="0">
                        <a:solidFill>
                          <a:srgbClr val="244061"/>
                        </a:solidFill>
                        <a:latin typeface="Cambria Math" pitchFamily="34" charset="0"/>
                        <a:ea typeface="Cambria Math" pitchFamily="34" charset="-122"/>
                        <a:cs typeface="Cambria Math" pitchFamily="34" charset="-120"/>
                      </a:rPr>
                      <m:t>s</m:t>
                    </m:r>
                  </m:oMath>
                </a14:m>
                <a:r>
                  <a:rPr lang="en-US" altLang="zh-CN" sz="1800" b="0" i="0" dirty="0">
                    <a:solidFill>
                      <a:srgbClr val="244061"/>
                    </a:solidFill>
                    <a:latin typeface="Times New Roman" pitchFamily="34" charset="0"/>
                    <a:ea typeface="微软雅黑" pitchFamily="34" charset="-122"/>
                    <a:cs typeface="Times New Roman" pitchFamily="34" charset="-120"/>
                  </a:rPr>
                  <a:t>到</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m:t>
                    </m:r>
                    <m:r>
                      <m:rPr>
                        <m:sty m:val="p"/>
                      </m:rPr>
                      <a:rPr lang="en-US" altLang="zh-CN" sz="1800" b="0" i="0" smtClean="0">
                        <a:solidFill>
                          <a:srgbClr val="244061"/>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这段时间的平均速度</a:t>
                </a:r>
                <a:endParaRPr lang="en-US" altLang="zh-CN" sz="1800" dirty="0">
                  <a:solidFill>
                    <a:srgbClr val="244061"/>
                  </a:solidFill>
                </a:endParaRPr>
              </a:p>
              <a:p>
                <a:pPr latinLnBrk="1">
                  <a:lnSpc>
                    <a:spcPts val="3100"/>
                  </a:lnSpc>
                  <a:tabLst>
                    <a:tab pos="5662930" algn="l"/>
                  </a:tabLst>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𝑡</m:t>
                    </m:r>
                    <m:r>
                      <a:rPr lang="en-US" altLang="zh-CN" sz="1800" b="0" i="0" smtClean="0">
                        <a:solidFill>
                          <a:srgbClr val="244061"/>
                        </a:solidFill>
                        <a:latin typeface="Cambria Math" pitchFamily="34" charset="0"/>
                        <a:ea typeface="Cambria Math" pitchFamily="34" charset="-122"/>
                        <a:cs typeface="Cambria Math" pitchFamily="34" charset="-120"/>
                      </a:rPr>
                      <m:t>=1</m:t>
                    </m:r>
                    <m:r>
                      <m:rPr>
                        <m:sty m:val="p"/>
                      </m:rPr>
                      <a:rPr lang="en-US" altLang="zh-CN" sz="1800" b="0" i="0" smtClean="0">
                        <a:solidFill>
                          <a:srgbClr val="244061"/>
                        </a:solidFill>
                        <a:latin typeface="Cambria Math" pitchFamily="34" charset="0"/>
                        <a:ea typeface="Cambria Math" pitchFamily="34" charset="-122"/>
                        <a:cs typeface="Cambria Math" pitchFamily="34" charset="-120"/>
                      </a:rPr>
                      <m:t>s</m:t>
                    </m:r>
                  </m:oMath>
                </a14:m>
                <a:r>
                  <a:rPr lang="en-US" altLang="zh-CN" sz="1800" b="0" i="0">
                    <a:solidFill>
                      <a:srgbClr val="244061"/>
                    </a:solidFill>
                    <a:latin typeface="Times New Roman" pitchFamily="34" charset="0"/>
                    <a:ea typeface="微软雅黑" pitchFamily="34" charset="-122"/>
                    <a:cs typeface="Times New Roman" pitchFamily="34" charset="-120"/>
                  </a:rPr>
                  <a:t>这一时刻的瞬时速度</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𝑡</m:t>
                    </m:r>
                    <m:r>
                      <a:rPr lang="en-US" altLang="zh-CN" sz="1800" b="0" i="0" smtClean="0">
                        <a:solidFill>
                          <a:srgbClr val="244061"/>
                        </a:solidFill>
                        <a:latin typeface="Cambria Math" pitchFamily="34" charset="0"/>
                        <a:ea typeface="Cambria Math" pitchFamily="34" charset="-122"/>
                        <a:cs typeface="Cambria Math" pitchFamily="34" charset="-120"/>
                      </a:rPr>
                      <m:t>=</m:t>
                    </m:r>
                    <m:r>
                      <m:rPr>
                        <m:sty m:val="p"/>
                      </m:rPr>
                      <a:rPr lang="en-US" altLang="zh-CN" sz="1800" b="0" i="0" smtClean="0">
                        <a:solidFill>
                          <a:srgbClr val="244061"/>
                        </a:solidFill>
                        <a:latin typeface="Cambria Math" pitchFamily="34" charset="0"/>
                        <a:ea typeface="Cambria Math" pitchFamily="34" charset="-122"/>
                        <a:cs typeface="Cambria Math" pitchFamily="34" charset="-120"/>
                      </a:rPr>
                      <m:t>Δ</m:t>
                    </m:r>
                    <m:r>
                      <a:rPr lang="en-US" altLang="zh-CN" sz="1800" b="0" i="0" smtClean="0">
                        <a:solidFill>
                          <a:srgbClr val="244061"/>
                        </a:solidFill>
                        <a:latin typeface="Cambria Math" pitchFamily="34" charset="0"/>
                        <a:ea typeface="Cambria Math" pitchFamily="34" charset="-122"/>
                        <a:cs typeface="Cambria Math" pitchFamily="34" charset="-120"/>
                      </a:rPr>
                      <m:t>𝑡</m:t>
                    </m:r>
                    <m:r>
                      <m:rPr>
                        <m:sty m:val="p"/>
                      </m:rPr>
                      <a:rPr lang="en-US" altLang="zh-CN" sz="1800" b="0" i="0" smtClean="0">
                        <a:solidFill>
                          <a:srgbClr val="244061"/>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这一时刻的瞬时速度</a:t>
                </a:r>
                <a:endParaRPr lang="en-US" altLang="zh-CN" sz="1800" dirty="0">
                  <a:solidFill>
                    <a:srgbClr val="244061"/>
                  </a:solidFill>
                </a:endParaRPr>
              </a:p>
            </p:txBody>
          </p:sp>
        </mc:Choice>
        <mc:Fallback xmlns="">
          <p:sp>
            <p:nvSpPr>
              <p:cNvPr id="4" name="QC_7_BD.90_2#c99c2e013.choices?vaa=1&amp;vcp=1&amp;vop=1&amp;pid=950bdd188&amp;color=36,64,97&amp;vtp=1&amp;bbb=1"/>
              <p:cNvSpPr>
                <a:spLocks noRot="1" noChangeAspect="1" noMove="1" noResize="1" noEditPoints="1" noAdjustHandles="1" noChangeArrowheads="1" noChangeShapeType="1" noTextEdit="1"/>
              </p:cNvSpPr>
              <p:nvPr/>
            </p:nvSpPr>
            <p:spPr>
              <a:xfrm>
                <a:off x="539496" y="3054018"/>
                <a:ext cx="11109960" cy="770255"/>
              </a:xfrm>
              <a:prstGeom prst="rect">
                <a:avLst/>
              </a:prstGeom>
              <a:blipFill>
                <a:blip r:embed="rId4"/>
                <a:stretch>
                  <a:fillRect l="-1317" b="-1825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91_1#c99c2e013?vaa=1&amp;vcp=1&amp;vop=1&amp;pid=950bdd188&amp;color=36,64,97&amp;vtp=1&amp;bbb=1&amp;hb=1"/>
              <p:cNvSpPr/>
              <p:nvPr/>
            </p:nvSpPr>
            <p:spPr>
              <a:xfrm>
                <a:off x="539496" y="3835703"/>
                <a:ext cx="11109960" cy="8382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𝑠</m:t>
                    </m:r>
                    <m:r>
                      <a:rPr lang="en-US" altLang="zh-CN" sz="1800" b="0" i="0" smtClean="0">
                        <a:solidFill>
                          <a:srgbClr val="003760"/>
                        </a:solidFill>
                        <a:latin typeface="Cambria Math" pitchFamily="34" charset="0"/>
                        <a:ea typeface="Cambria Math" pitchFamily="34" charset="-122"/>
                        <a:cs typeface="Cambria Math" pitchFamily="34" charset="-120"/>
                      </a:rPr>
                      <m:t>(1+</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𝑠</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表示从</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s</m:t>
                    </m:r>
                  </m:oMath>
                </a14:m>
                <a:r>
                  <a:rPr lang="en-US" altLang="zh-CN" sz="1800" b="0" i="0" dirty="0">
                    <a:solidFill>
                      <a:srgbClr val="003760"/>
                    </a:solidFill>
                    <a:latin typeface="Times New Roman" pitchFamily="34" charset="0"/>
                    <a:ea typeface="微软雅黑" pitchFamily="34" charset="-122"/>
                    <a:cs typeface="Times New Roman" pitchFamily="34" charset="-120"/>
                  </a:rPr>
                  <a:t>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s</m:t>
                    </m:r>
                  </m:oMath>
                </a14:m>
                <a:r>
                  <a:rPr lang="en-US" altLang="zh-CN" sz="1800" b="0" i="0" dirty="0">
                    <a:solidFill>
                      <a:srgbClr val="003760"/>
                    </a:solidFill>
                    <a:latin typeface="Times New Roman" pitchFamily="34" charset="0"/>
                    <a:ea typeface="微软雅黑" pitchFamily="34" charset="-122"/>
                    <a:cs typeface="Times New Roman" pitchFamily="34" charset="-120"/>
                  </a:rPr>
                  <a:t>这段时间内物体的位移，</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𝑡</m:t>
                    </m:r>
                  </m:oMath>
                </a14:m>
                <a:r>
                  <a:rPr lang="en-US" altLang="zh-CN" sz="1800" b="0" i="0" dirty="0">
                    <a:solidFill>
                      <a:srgbClr val="003760"/>
                    </a:solidFill>
                    <a:latin typeface="Times New Roman" pitchFamily="34" charset="0"/>
                    <a:ea typeface="微软雅黑" pitchFamily="34" charset="-122"/>
                    <a:cs typeface="Times New Roman" pitchFamily="34" charset="-120"/>
                  </a:rPr>
                  <a:t>为从</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s</m:t>
                    </m:r>
                  </m:oMath>
                </a14:m>
                <a:r>
                  <a:rPr lang="en-US" altLang="zh-CN" sz="1800" b="0" i="0" dirty="0">
                    <a:solidFill>
                      <a:srgbClr val="003760"/>
                    </a:solidFill>
                    <a:latin typeface="Times New Roman" pitchFamily="34" charset="0"/>
                    <a:ea typeface="微软雅黑" pitchFamily="34" charset="-122"/>
                    <a:cs typeface="Times New Roman" pitchFamily="34" charset="-120"/>
                  </a:rPr>
                  <a:t>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m:rPr>
                        <m:sty m:val="p"/>
                      </m:rPr>
                      <a:rPr lang="en-US" altLang="zh-CN" sz="1800" b="0" i="0" smtClean="0">
                        <a:solidFill>
                          <a:srgbClr val="00376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这段时间的改</a:t>
                </a: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变量</a:t>
                </a:r>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𝑠</m:t>
                        </m:r>
                        <m:r>
                          <a:rPr lang="en-US" altLang="zh-CN" b="0" i="0">
                            <a:solidFill>
                              <a:srgbClr val="003760"/>
                            </a:solidFill>
                            <a:latin typeface="Cambria Math" pitchFamily="34" charset="0"/>
                            <a:ea typeface="Cambria Math" pitchFamily="34" charset="-122"/>
                            <a:cs typeface="Cambria Math" pitchFamily="34" charset="-120"/>
                          </a:rPr>
                          <m:t>(1+</m:t>
                        </m:r>
                        <m:r>
                          <m:rPr>
                            <m:sty m:val="p"/>
                          </m:rPr>
                          <a:rPr lang="en-US" altLang="zh-CN" b="0" i="0">
                            <a:solidFill>
                              <a:srgbClr val="003760"/>
                            </a:solidFill>
                            <a:latin typeface="Cambria Math" pitchFamily="34" charset="0"/>
                            <a:ea typeface="Cambria Math" pitchFamily="34" charset="-122"/>
                            <a:cs typeface="Cambria Math" pitchFamily="34" charset="-120"/>
                          </a:rPr>
                          <m:t>Δ</m:t>
                        </m:r>
                        <m:r>
                          <a:rPr lang="en-US" altLang="zh-CN" b="0" i="0">
                            <a:solidFill>
                              <a:srgbClr val="003760"/>
                            </a:solidFill>
                            <a:latin typeface="Cambria Math" pitchFamily="34" charset="0"/>
                            <a:ea typeface="Cambria Math" pitchFamily="34" charset="-122"/>
                            <a:cs typeface="Cambria Math" pitchFamily="34" charset="-120"/>
                          </a:rPr>
                          <m:t>𝑡</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𝑠</m:t>
                        </m:r>
                        <m:r>
                          <a:rPr lang="en-US" altLang="zh-CN" b="0" i="0">
                            <a:solidFill>
                              <a:srgbClr val="003760"/>
                            </a:solidFill>
                            <a:latin typeface="Cambria Math" pitchFamily="34" charset="0"/>
                            <a:ea typeface="Cambria Math" pitchFamily="34" charset="-122"/>
                            <a:cs typeface="Cambria Math" pitchFamily="34" charset="-120"/>
                          </a:rPr>
                          <m:t>(1)</m:t>
                        </m:r>
                      </m:num>
                      <m:den>
                        <m:r>
                          <m:rPr>
                            <m:sty m:val="p"/>
                          </m:rPr>
                          <a:rPr lang="en-US" altLang="zh-CN" b="0" i="0">
                            <a:solidFill>
                              <a:srgbClr val="003760"/>
                            </a:solidFill>
                            <a:latin typeface="Cambria Math" pitchFamily="34" charset="0"/>
                            <a:ea typeface="Cambria Math" pitchFamily="34" charset="-122"/>
                            <a:cs typeface="Cambria Math" pitchFamily="34" charset="-120"/>
                          </a:rPr>
                          <m:t>Δ</m:t>
                        </m:r>
                        <m:r>
                          <a:rPr lang="en-US" altLang="zh-CN" b="0" i="0">
                            <a:solidFill>
                              <a:srgbClr val="003760"/>
                            </a:solidFill>
                            <a:latin typeface="Cambria Math" pitchFamily="34" charset="0"/>
                            <a:ea typeface="Cambria Math" pitchFamily="34" charset="-122"/>
                            <a:cs typeface="Cambria Math" pitchFamily="34" charset="-120"/>
                          </a:rPr>
                          <m:t>𝑡</m:t>
                        </m:r>
                      </m:den>
                    </m:f>
                  </m:oMath>
                </a14:m>
                <a:r>
                  <a:rPr lang="en-US" altLang="zh-CN" b="0" i="0" dirty="0">
                    <a:solidFill>
                      <a:srgbClr val="003760"/>
                    </a:solidFill>
                    <a:latin typeface="Times New Roman" pitchFamily="34" charset="0"/>
                    <a:ea typeface="微软雅黑" pitchFamily="34" charset="-122"/>
                    <a:cs typeface="Times New Roman" pitchFamily="34" charset="-120"/>
                  </a:rPr>
                  <a:t>表示从</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1</m:t>
                    </m:r>
                    <m:r>
                      <m:rPr>
                        <m:nor/>
                      </m:rPr>
                      <a:rPr lang="en-US" altLang="zh-CN" b="0" i="0" smtClean="0">
                        <a:solidFill>
                          <a:srgbClr val="003760"/>
                        </a:solidFill>
                        <a:latin typeface="Cambria Math" pitchFamily="34" charset="0"/>
                        <a:ea typeface="Cambria Math" pitchFamily="34" charset="-122"/>
                        <a:cs typeface="Cambria Math" pitchFamily="34" charset="-120"/>
                      </a:rPr>
                      <m:t> </m:t>
                    </m:r>
                    <m:r>
                      <m:rPr>
                        <m:sty m:val="p"/>
                      </m:rPr>
                      <a:rPr lang="en-US" altLang="zh-CN" b="0" i="0" smtClean="0">
                        <a:solidFill>
                          <a:srgbClr val="003760"/>
                        </a:solidFill>
                        <a:latin typeface="Cambria Math" pitchFamily="34" charset="0"/>
                        <a:ea typeface="Cambria Math" pitchFamily="34" charset="-122"/>
                        <a:cs typeface="Cambria Math" pitchFamily="34" charset="-120"/>
                      </a:rPr>
                      <m:t>s</m:t>
                    </m:r>
                  </m:oMath>
                </a14:m>
                <a:r>
                  <a:rPr lang="en-US" altLang="zh-CN" b="0" i="0" dirty="0">
                    <a:solidFill>
                      <a:srgbClr val="003760"/>
                    </a:solidFill>
                    <a:latin typeface="Times New Roman" pitchFamily="34" charset="0"/>
                    <a:ea typeface="微软雅黑" pitchFamily="34" charset="-122"/>
                    <a:cs typeface="Times New Roman" pitchFamily="34" charset="-120"/>
                  </a:rPr>
                  <a:t>到</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(1+</m:t>
                    </m:r>
                    <m:r>
                      <m:rPr>
                        <m:sty m:val="p"/>
                      </m:rPr>
                      <a:rPr lang="en-US" altLang="zh-CN" b="0" i="0" smtClean="0">
                        <a:solidFill>
                          <a:srgbClr val="003760"/>
                        </a:solidFill>
                        <a:latin typeface="Cambria Math" pitchFamily="34" charset="0"/>
                        <a:ea typeface="Cambria Math" pitchFamily="34" charset="-122"/>
                        <a:cs typeface="Cambria Math" pitchFamily="34" charset="-120"/>
                      </a:rPr>
                      <m:t>Δ</m:t>
                    </m:r>
                    <m:r>
                      <a:rPr lang="en-US" altLang="zh-CN" b="0" i="0" smtClean="0">
                        <a:solidFill>
                          <a:srgbClr val="003760"/>
                        </a:solidFill>
                        <a:latin typeface="Cambria Math" pitchFamily="34" charset="0"/>
                        <a:ea typeface="Cambria Math" pitchFamily="34" charset="-122"/>
                        <a:cs typeface="Cambria Math" pitchFamily="34" charset="-120"/>
                      </a:rPr>
                      <m:t>𝑡</m:t>
                    </m:r>
                    <m:r>
                      <a:rPr lang="en-US" altLang="zh-CN" b="0" i="0" smtClean="0">
                        <a:solidFill>
                          <a:srgbClr val="003760"/>
                        </a:solidFill>
                        <a:latin typeface="Cambria Math" pitchFamily="34" charset="0"/>
                        <a:ea typeface="Cambria Math" pitchFamily="34" charset="-122"/>
                        <a:cs typeface="Cambria Math" pitchFamily="34" charset="-120"/>
                      </a:rPr>
                      <m:t>)</m:t>
                    </m:r>
                    <m:r>
                      <m:rPr>
                        <m:nor/>
                      </m:rPr>
                      <a:rPr lang="en-US" altLang="zh-CN" b="0" i="0" smtClean="0">
                        <a:solidFill>
                          <a:srgbClr val="003760"/>
                        </a:solidFill>
                        <a:latin typeface="Cambria Math" pitchFamily="34" charset="0"/>
                        <a:ea typeface="Cambria Math" pitchFamily="34" charset="-122"/>
                        <a:cs typeface="Cambria Math" pitchFamily="34" charset="-120"/>
                      </a:rPr>
                      <m:t> </m:t>
                    </m:r>
                    <m:r>
                      <m:rPr>
                        <m:sty m:val="p"/>
                      </m:rPr>
                      <a:rPr lang="en-US" altLang="zh-CN" b="0" i="0" smtClean="0">
                        <a:solidFill>
                          <a:srgbClr val="00376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这段时间的平均速度，故选A.</a:t>
                </a:r>
                <a:endParaRPr lang="en-US" altLang="zh-CN" dirty="0">
                  <a:solidFill>
                    <a:srgbClr val="003760"/>
                  </a:solidFill>
                </a:endParaRPr>
              </a:p>
            </p:txBody>
          </p:sp>
        </mc:Choice>
        <mc:Fallback xmlns="">
          <p:sp>
            <p:nvSpPr>
              <p:cNvPr id="5" name="QC_7_AS.91_1#c99c2e013?vaa=1&amp;vcp=1&amp;vop=1&amp;pid=950bdd188&amp;color=36,64,97&amp;vtp=1&amp;bbb=1&amp;hb=1"/>
              <p:cNvSpPr>
                <a:spLocks noRot="1" noChangeAspect="1" noMove="1" noResize="1" noEditPoints="1" noAdjustHandles="1" noChangeArrowheads="1" noChangeShapeType="1" noTextEdit="1"/>
              </p:cNvSpPr>
              <p:nvPr/>
            </p:nvSpPr>
            <p:spPr>
              <a:xfrm>
                <a:off x="539496" y="3835703"/>
                <a:ext cx="11109960" cy="838200"/>
              </a:xfrm>
              <a:prstGeom prst="rect">
                <a:avLst/>
              </a:prstGeom>
              <a:blipFill>
                <a:blip r:embed="rId5"/>
                <a:stretch>
                  <a:fillRect l="-1317" r="-439" b="-942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94_1#1d867a60a?vaa=1&amp;vcp=1&amp;vop=1&amp;pid=950bdd188&amp;color=36,64,97&amp;vtp=1&amp;bt=1&amp;bbb=1&amp;hb=1"/>
              <p:cNvSpPr/>
              <p:nvPr/>
            </p:nvSpPr>
            <p:spPr>
              <a:xfrm>
                <a:off x="539496" y="1763095"/>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2-2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一质点做直线运动，它所经过的位移</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𝑠</m:t>
                    </m:r>
                  </m:oMath>
                </a14:m>
                <a:r>
                  <a:rPr lang="en-US" altLang="zh-CN" sz="1800" b="0" i="0" dirty="0">
                    <a:solidFill>
                      <a:srgbClr val="244061"/>
                    </a:solidFill>
                    <a:latin typeface="Times New Roman" pitchFamily="34" charset="0"/>
                    <a:ea typeface="微软雅黑" pitchFamily="34" charset="-122"/>
                    <a:cs typeface="Times New Roman" pitchFamily="34" charset="-120"/>
                  </a:rPr>
                  <a:t>与时间</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𝑡</m:t>
                    </m:r>
                  </m:oMath>
                </a14:m>
                <a:r>
                  <a:rPr lang="en-US" altLang="zh-CN" sz="1800" b="0" i="0" dirty="0">
                    <a:solidFill>
                      <a:srgbClr val="244061"/>
                    </a:solidFill>
                    <a:latin typeface="Times New Roman" pitchFamily="34" charset="0"/>
                    <a:ea typeface="微软雅黑" pitchFamily="34" charset="-122"/>
                    <a:cs typeface="Times New Roman" pitchFamily="34" charset="-120"/>
                  </a:rPr>
                  <a:t>的关系为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𝑠</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𝑡</m:t>
                    </m:r>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𝑡</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𝑡</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.若该质点在时间段</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内的平均</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速度为</a:t>
                </a: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𝑣</m:t>
                        </m:r>
                      </m:e>
                      <m:sub>
                        <m:r>
                          <a:rPr lang="en-US" altLang="zh-CN" b="0" i="0">
                            <a:solidFill>
                              <a:srgbClr val="244061"/>
                            </a:solidFill>
                            <a:latin typeface="Cambria Math" pitchFamily="34" charset="0"/>
                            <a:ea typeface="Cambria Math" pitchFamily="34" charset="-122"/>
                            <a:cs typeface="Cambria Math" pitchFamily="34" charset="-120"/>
                          </a:rPr>
                          <m:t>1</m:t>
                        </m:r>
                      </m:sub>
                    </m:sSub>
                  </m:oMath>
                </a14:m>
                <a:r>
                  <a:rPr lang="en-US" altLang="zh-CN"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𝑡</m:t>
                    </m:r>
                    <m:r>
                      <a:rPr lang="en-US" altLang="zh-CN" b="0" i="0" smtClean="0">
                        <a:solidFill>
                          <a:srgbClr val="244061"/>
                        </a:solidFill>
                        <a:latin typeface="Cambria Math" pitchFamily="34" charset="0"/>
                        <a:ea typeface="Cambria Math" pitchFamily="34" charset="-122"/>
                        <a:cs typeface="Cambria Math" pitchFamily="34" charset="-120"/>
                      </a:rPr>
                      <m:t>=2</m:t>
                    </m:r>
                  </m:oMath>
                </a14:m>
                <a:r>
                  <a:rPr lang="en-US" altLang="zh-CN" b="0" i="0" dirty="0">
                    <a:solidFill>
                      <a:srgbClr val="244061"/>
                    </a:solidFill>
                    <a:latin typeface="Times New Roman" pitchFamily="34" charset="0"/>
                    <a:ea typeface="微软雅黑" pitchFamily="34" charset="-122"/>
                    <a:cs typeface="Times New Roman" pitchFamily="34" charset="-120"/>
                  </a:rPr>
                  <a:t>时的瞬时速度为</a:t>
                </a: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𝑣</m:t>
                        </m:r>
                      </m:e>
                      <m:sub>
                        <m:r>
                          <a:rPr lang="en-US" altLang="zh-CN" b="0" i="0">
                            <a:solidFill>
                              <a:srgbClr val="244061"/>
                            </a:solidFill>
                            <a:latin typeface="Cambria Math" pitchFamily="34" charset="0"/>
                            <a:ea typeface="Cambria Math" pitchFamily="34" charset="-122"/>
                            <a:cs typeface="Cambria Math" pitchFamily="34" charset="-120"/>
                          </a:rPr>
                          <m:t>2</m:t>
                        </m:r>
                      </m:sub>
                    </m:sSub>
                  </m:oMath>
                </a14:m>
                <a:r>
                  <a:rPr lang="en-US" altLang="zh-CN"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𝑣</m:t>
                        </m:r>
                      </m:e>
                      <m:sub>
                        <m:r>
                          <a:rPr lang="en-US" altLang="zh-CN" b="0" i="0">
                            <a:solidFill>
                              <a:srgbClr val="244061"/>
                            </a:solidFill>
                            <a:latin typeface="Cambria Math" pitchFamily="34" charset="0"/>
                            <a:ea typeface="Cambria Math" pitchFamily="34" charset="-122"/>
                            <a:cs typeface="Cambria Math" pitchFamily="34" charset="-120"/>
                          </a:rPr>
                          <m:t>1</m:t>
                        </m:r>
                      </m:sub>
                    </m:sSub>
                    <m:r>
                      <a:rPr lang="en-US" altLang="zh-CN" b="0" i="0" smtClean="0">
                        <a:solidFill>
                          <a:srgbClr val="244061"/>
                        </a:solidFill>
                        <a:latin typeface="Cambria Math" pitchFamily="34" charset="0"/>
                        <a:ea typeface="Cambria Math" pitchFamily="34" charset="-122"/>
                        <a:cs typeface="Cambria Math" pitchFamily="34" charset="-120"/>
                      </a:rPr>
                      <m:t>+</m:t>
                    </m:r>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𝑣</m:t>
                        </m:r>
                      </m:e>
                      <m:sub>
                        <m:r>
                          <a:rPr lang="en-US" altLang="zh-CN" b="0" i="0">
                            <a:solidFill>
                              <a:srgbClr val="244061"/>
                            </a:solidFill>
                            <a:latin typeface="Cambria Math" pitchFamily="34" charset="0"/>
                            <a:ea typeface="Cambria Math" pitchFamily="34" charset="-122"/>
                            <a:cs typeface="Cambria Math" pitchFamily="34" charset="-120"/>
                          </a:rPr>
                          <m:t>2</m:t>
                        </m:r>
                      </m:sub>
                    </m:sSub>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C_7_BD.94_1#1d867a60a?vaa=1&amp;vcp=1&amp;vop=1&amp;pid=950bdd188&amp;color=36,64,97&amp;vtp=1&amp;bt=1&amp;bbb=1&amp;hb=1"/>
              <p:cNvSpPr>
                <a:spLocks noRot="1" noChangeAspect="1" noMove="1" noResize="1" noEditPoints="1" noAdjustHandles="1" noChangeArrowheads="1" noChangeShapeType="1" noTextEdit="1"/>
              </p:cNvSpPr>
              <p:nvPr/>
            </p:nvSpPr>
            <p:spPr>
              <a:xfrm>
                <a:off x="539496" y="1763095"/>
                <a:ext cx="11109960" cy="770255"/>
              </a:xfrm>
              <a:prstGeom prst="rect">
                <a:avLst/>
              </a:prstGeom>
              <a:blipFill>
                <a:blip r:embed="rId3"/>
                <a:stretch>
                  <a:fillRect l="-1317" b="-18110"/>
                </a:stretch>
              </a:blipFill>
              <a:ln/>
            </p:spPr>
            <p:txBody>
              <a:bodyPr/>
              <a:lstStyle/>
              <a:p>
                <a:r>
                  <a:rPr lang="zh-CN" altLang="en-US">
                    <a:noFill/>
                  </a:rPr>
                  <a:t> </a:t>
                </a:r>
              </a:p>
            </p:txBody>
          </p:sp>
        </mc:Fallback>
      </mc:AlternateContent>
      <p:sp>
        <p:nvSpPr>
          <p:cNvPr id="3" name="QC_7_AN.96_1#1d867a60a.bracket?vaa=1&amp;vcp=1&amp;vop=1&amp;pid=950bdd188&amp;color=36,64,97&amp;vpa=20&amp;vtp=1"/>
          <p:cNvSpPr/>
          <p:nvPr/>
        </p:nvSpPr>
        <p:spPr>
          <a:xfrm>
            <a:off x="5832412" y="2263602"/>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p:sp>
        <p:nvSpPr>
          <p:cNvPr id="4" name="QC_7_BD.94_2#1d867a60a.choices?vaa=1&amp;vcp=1&amp;vop=1&amp;pid=950bdd188&amp;color=36,64,97&amp;vtp=1&amp;bbb=1"/>
          <p:cNvSpPr/>
          <p:nvPr/>
        </p:nvSpPr>
        <p:spPr>
          <a:xfrm>
            <a:off x="539496" y="2541224"/>
            <a:ext cx="11109960" cy="360680"/>
          </a:xfrm>
          <a:prstGeom prst="rect">
            <a:avLst/>
          </a:prstGeom>
          <a:noFill/>
          <a:ln/>
        </p:spPr>
        <p:txBody>
          <a:bodyPr wrap="none" lIns="0" tIns="0" rIns="0" bIns="0" rtlCol="0" anchor="t"/>
          <a:lstStyle/>
          <a:p>
            <a:pPr latinLnBrk="1">
              <a:lnSpc>
                <a:spcPts val="32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.10</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B.16</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C.26</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.28</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5" name="QC_7_AS.95_1#1d867a60a?vaa=1&amp;vcp=1&amp;vop=1&amp;pid=950bdd188&amp;color=36,64,97&amp;vtp=1&amp;bbb=1"/>
              <p:cNvSpPr/>
              <p:nvPr/>
            </p:nvSpPr>
            <p:spPr>
              <a:xfrm>
                <a:off x="539496" y="2905714"/>
                <a:ext cx="11109960" cy="2271840"/>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由题得</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𝑣</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𝑠</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𝑠</m:t>
                        </m:r>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2−1</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1</m:t>
                        </m:r>
                      </m:den>
                    </m:f>
                    <m:r>
                      <a:rPr lang="en-US" altLang="zh-CN" sz="1800" b="0" i="0" smtClean="0">
                        <a:solidFill>
                          <a:srgbClr val="003760"/>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700"/>
                  </a:lnSpc>
                </a:pP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𝑣</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𝑠</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𝑠</m:t>
                        </m:r>
                        <m:r>
                          <a:rPr lang="en-US" altLang="zh-CN" sz="1800" b="0" i="0">
                            <a:solidFill>
                              <a:srgbClr val="003760"/>
                            </a:solidFill>
                            <a:latin typeface="Cambria Math" pitchFamily="34" charset="0"/>
                            <a:ea typeface="Cambria Math" pitchFamily="34" charset="-122"/>
                            <a:cs typeface="Cambria Math" pitchFamily="34" charset="-120"/>
                          </a:rPr>
                          <m:t>(2)</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𝑡</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40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𝑡</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𝑡</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−1</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𝑡</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7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→0</m:t>
                        </m:r>
                      </m:lim>
                    </m:limLow>
                    <m:r>
                      <a:rPr lang="en-US" altLang="zh-CN" sz="1800" b="0" i="0" smtClean="0">
                        <a:solidFill>
                          <a:srgbClr val="003760"/>
                        </a:solidFill>
                        <a:latin typeface="Cambria Math" pitchFamily="34" charset="0"/>
                        <a:ea typeface="Cambria Math" pitchFamily="34" charset="-122"/>
                        <a:cs typeface="Cambria Math" pitchFamily="34" charset="-120"/>
                      </a:rPr>
                      <m:t>[16+7</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𝑡</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]=16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𝑣</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𝑣</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=26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7_AS.95_1#1d867a60a?vaa=1&amp;vcp=1&amp;vop=1&amp;pid=950bdd188&amp;color=36,64,97&amp;vtp=1&amp;bbb=1"/>
              <p:cNvSpPr>
                <a:spLocks noRot="1" noChangeAspect="1" noMove="1" noResize="1" noEditPoints="1" noAdjustHandles="1" noChangeArrowheads="1" noChangeShapeType="1" noTextEdit="1"/>
              </p:cNvSpPr>
              <p:nvPr/>
            </p:nvSpPr>
            <p:spPr>
              <a:xfrm>
                <a:off x="539496" y="2905714"/>
                <a:ext cx="11109960" cy="2271840"/>
              </a:xfrm>
              <a:prstGeom prst="rect">
                <a:avLst/>
              </a:prstGeom>
              <a:blipFill>
                <a:blip r:embed="rId4"/>
                <a:stretch>
                  <a:fillRect l="-1317" b="-618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98_1#b8b65754a?vcp=1&amp;vop=1&amp;pid=950bdd188&amp;color=36,64,97&amp;vtp=1&amp;bt=1&amp;bbb=1"/>
              <p:cNvSpPr/>
              <p:nvPr/>
            </p:nvSpPr>
            <p:spPr>
              <a:xfrm>
                <a:off x="539496" y="828000"/>
                <a:ext cx="11191240" cy="341630"/>
              </a:xfrm>
              <a:prstGeom prst="rect">
                <a:avLst/>
              </a:prstGeom>
              <a:noFill/>
              <a:ln/>
            </p:spPr>
            <p:txBody>
              <a:bodyPr wrap="none" lIns="0" tIns="0" rIns="0" bIns="0" rtlCol="0" anchor="t"/>
              <a:lstStyle/>
              <a:p>
                <a:pPr algn="l" latinLnBrk="1">
                  <a:lnSpc>
                    <a:spcPts val="3000"/>
                  </a:lnSpc>
                </a:pPr>
                <a:r>
                  <a:rPr lang="en-US" altLang="zh-CN" sz="1800" b="1" i="0" dirty="0">
                    <a:solidFill>
                      <a:srgbClr val="244061"/>
                    </a:solidFill>
                    <a:latin typeface="Times New Roman" pitchFamily="34" charset="0"/>
                    <a:ea typeface="微软雅黑" pitchFamily="34" charset="-122"/>
                    <a:cs typeface="Times New Roman" pitchFamily="34" charset="-120"/>
                  </a:rPr>
                  <a:t>2-3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飞机起飞一段时间后，第</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𝑡</m:t>
                    </m:r>
                    <m:r>
                      <m:rPr>
                        <m:sty m:val="p"/>
                      </m:rPr>
                      <a:rPr lang="en-US" altLang="zh-CN" sz="1800" b="0" i="0">
                        <a:solidFill>
                          <a:srgbClr val="244061"/>
                        </a:solidFill>
                        <a:latin typeface="Cambria Math" pitchFamily="34" charset="0"/>
                        <a:ea typeface="Cambria Math" pitchFamily="34" charset="-122"/>
                        <a:cs typeface="Cambria Math" pitchFamily="34" charset="-120"/>
                      </a:rPr>
                      <m:t>s</m:t>
                    </m:r>
                  </m:oMath>
                </a14:m>
                <a:r>
                  <a:rPr lang="en-US" altLang="zh-CN" sz="1800" b="0" i="0" dirty="0">
                    <a:solidFill>
                      <a:srgbClr val="244061"/>
                    </a:solidFill>
                    <a:latin typeface="Times New Roman" pitchFamily="34" charset="0"/>
                    <a:ea typeface="微软雅黑" pitchFamily="34" charset="-122"/>
                    <a:cs typeface="Times New Roman" pitchFamily="34" charset="-120"/>
                  </a:rPr>
                  <a:t>时的高度</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h</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𝑡</m:t>
                    </m:r>
                    <m:r>
                      <a:rPr lang="en-US" altLang="zh-CN" sz="1800" b="0" i="0">
                        <a:solidFill>
                          <a:srgbClr val="244061"/>
                        </a:solidFill>
                        <a:latin typeface="Cambria Math" pitchFamily="34" charset="0"/>
                        <a:ea typeface="Cambria Math" pitchFamily="34" charset="-122"/>
                        <a:cs typeface="Cambria Math" pitchFamily="34" charset="-120"/>
                      </a:rPr>
                      <m:t>)=5</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𝑡</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a:solidFill>
                          <a:srgbClr val="244061"/>
                        </a:solidFill>
                        <a:latin typeface="Cambria Math" pitchFamily="34" charset="0"/>
                        <a:ea typeface="Cambria Math" pitchFamily="34" charset="-122"/>
                        <a:cs typeface="Cambria Math" pitchFamily="34" charset="-120"/>
                      </a:rPr>
                      <m:t>+30</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𝑡</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+45</m:t>
                    </m:r>
                    <m:r>
                      <a:rPr lang="en-US" altLang="zh-CN" sz="1800" b="0" i="0">
                        <a:solidFill>
                          <a:srgbClr val="244061"/>
                        </a:solidFill>
                        <a:latin typeface="Cambria Math" pitchFamily="34" charset="0"/>
                        <a:ea typeface="Cambria Math" pitchFamily="34" charset="-122"/>
                        <a:cs typeface="Cambria Math" pitchFamily="34" charset="-120"/>
                      </a:rPr>
                      <m:t>𝑡</m:t>
                    </m:r>
                    <m:r>
                      <a:rPr lang="en-US" altLang="zh-CN" sz="1800" b="0" i="0">
                        <a:solidFill>
                          <a:srgbClr val="244061"/>
                        </a:solidFill>
                        <a:latin typeface="Cambria Math" pitchFamily="34" charset="0"/>
                        <a:ea typeface="Cambria Math" pitchFamily="34" charset="-122"/>
                        <a:cs typeface="Cambria Math" pitchFamily="34" charset="-120"/>
                      </a:rPr>
                      <m:t>+4</m:t>
                    </m:r>
                  </m:oMath>
                </a14:m>
                <a:r>
                  <a:rPr lang="en-US" altLang="zh-CN" sz="1800" b="0" i="0" dirty="0">
                    <a:solidFill>
                      <a:srgbClr val="244061"/>
                    </a:solidFill>
                    <a:latin typeface="Times New Roman" pitchFamily="34" charset="0"/>
                    <a:ea typeface="微软雅黑" pitchFamily="34" charset="-122"/>
                    <a:cs typeface="Times New Roman" pitchFamily="34" charset="-120"/>
                  </a:rPr>
                  <a:t>，其中高度</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h</m:t>
                    </m:r>
                  </m:oMath>
                </a14:m>
                <a:r>
                  <a:rPr lang="en-US" altLang="zh-CN" sz="1800" b="0" i="0" dirty="0">
                    <a:solidFill>
                      <a:srgbClr val="244061"/>
                    </a:solidFill>
                    <a:latin typeface="Times New Roman" pitchFamily="34" charset="0"/>
                    <a:ea typeface="微软雅黑" pitchFamily="34" charset="-122"/>
                    <a:cs typeface="Times New Roman" pitchFamily="34" charset="-120"/>
                  </a:rPr>
                  <a:t>的单位为</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m</m:t>
                    </m:r>
                  </m:oMath>
                </a14:m>
                <a:r>
                  <a:rPr lang="en-US" altLang="zh-CN" sz="1800" b="0" i="0" dirty="0">
                    <a:solidFill>
                      <a:srgbClr val="244061"/>
                    </a:solidFill>
                    <a:latin typeface="Times New Roman" pitchFamily="34" charset="0"/>
                    <a:ea typeface="微软雅黑" pitchFamily="34" charset="-122"/>
                    <a:cs typeface="Times New Roman" pitchFamily="34" charset="-120"/>
                  </a:rPr>
                  <a:t>，时间</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𝑡</m:t>
                    </m:r>
                  </m:oMath>
                </a14:m>
                <a:r>
                  <a:rPr lang="en-US" altLang="zh-CN" sz="1800" b="0" i="0" dirty="0">
                    <a:solidFill>
                      <a:srgbClr val="244061"/>
                    </a:solidFill>
                    <a:latin typeface="Times New Roman" pitchFamily="34" charset="0"/>
                    <a:ea typeface="微软雅黑" pitchFamily="34" charset="-122"/>
                    <a:cs typeface="Times New Roman" pitchFamily="34" charset="-120"/>
                  </a:rPr>
                  <a:t>的单位为</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7_BD.98_1#b8b65754a?vcp=1&amp;vop=1&amp;pid=950bdd188&amp;color=36,64,97&amp;vtp=1&amp;bt=1&amp;bbb=1"/>
              <p:cNvSpPr>
                <a:spLocks noRot="1" noChangeAspect="1" noMove="1" noResize="1" noEditPoints="1" noAdjustHandles="1" noChangeArrowheads="1" noChangeShapeType="1" noTextEdit="1"/>
              </p:cNvSpPr>
              <p:nvPr/>
            </p:nvSpPr>
            <p:spPr>
              <a:xfrm>
                <a:off x="539496" y="828000"/>
                <a:ext cx="11191240" cy="341630"/>
              </a:xfrm>
              <a:prstGeom prst="rect">
                <a:avLst/>
              </a:prstGeom>
              <a:blipFill>
                <a:blip r:embed="rId3"/>
                <a:stretch>
                  <a:fillRect l="-1308" t="-3571" r="-436" b="-4107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BD.99_1#17adc4036?vcp=1&amp;vop=1&amp;pid=b8b65754a&amp;color=36,64,97&amp;vtp=1&amp;bbb=1"/>
              <p:cNvSpPr/>
              <p:nvPr/>
            </p:nvSpPr>
            <p:spPr>
              <a:xfrm>
                <a:off x="539496" y="1213508"/>
                <a:ext cx="11109960" cy="344615"/>
              </a:xfrm>
              <a:prstGeom prst="rect">
                <a:avLst/>
              </a:prstGeom>
              <a:noFill/>
              <a:ln/>
            </p:spPr>
            <p:txBody>
              <a:bodyPr wrap="none" lIns="0" tIns="0" rIns="0" bIns="0" rtlCol="0" anchor="t"/>
              <a:lstStyle/>
              <a:p>
                <a:pPr algn="l" latinLnBrk="1">
                  <a:lnSpc>
                    <a:spcPts val="3000"/>
                  </a:lnSpc>
                </a:pPr>
                <a:r>
                  <a:rPr lang="en-US" altLang="zh-CN" sz="1800" b="0" i="0" dirty="0">
                    <a:solidFill>
                      <a:srgbClr val="003760"/>
                    </a:solidFill>
                    <a:latin typeface="Times New Roman" pitchFamily="34" charset="0"/>
                    <a:ea typeface="微软雅黑" pitchFamily="34" charset="-122"/>
                    <a:cs typeface="Times New Roman" pitchFamily="34" charset="-120"/>
                  </a:rPr>
                  <a:t>（1）</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h</m:t>
                    </m:r>
                    <m:r>
                      <a:rPr lang="en-US" altLang="zh-CN" sz="1800" b="0" i="0">
                        <a:solidFill>
                          <a:srgbClr val="244061"/>
                        </a:solidFill>
                        <a:latin typeface="Cambria Math" pitchFamily="34" charset="0"/>
                        <a:ea typeface="Cambria Math" pitchFamily="34" charset="-122"/>
                        <a:cs typeface="Cambria Math" pitchFamily="34" charset="-120"/>
                      </a:rPr>
                      <m:t>(0)</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h</m:t>
                    </m:r>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h</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分别表示什么？</a:t>
                </a:r>
                <a:endParaRPr lang="en-US" altLang="zh-CN" sz="1800" dirty="0"/>
              </a:p>
            </p:txBody>
          </p:sp>
        </mc:Choice>
        <mc:Fallback xmlns="">
          <p:sp>
            <p:nvSpPr>
              <p:cNvPr id="3" name="QO_8_BD.99_1#17adc4036?vcp=1&amp;vop=1&amp;pid=b8b65754a&amp;color=36,64,97&amp;vtp=1&amp;bbb=1"/>
              <p:cNvSpPr>
                <a:spLocks noRot="1" noChangeAspect="1" noMove="1" noResize="1" noEditPoints="1" noAdjustHandles="1" noChangeArrowheads="1" noChangeShapeType="1" noTextEdit="1"/>
              </p:cNvSpPr>
              <p:nvPr/>
            </p:nvSpPr>
            <p:spPr>
              <a:xfrm>
                <a:off x="539496" y="1213508"/>
                <a:ext cx="11109960" cy="344615"/>
              </a:xfrm>
              <a:prstGeom prst="rect">
                <a:avLst/>
              </a:prstGeom>
              <a:blipFill>
                <a:blip r:embed="rId4"/>
                <a:stretch>
                  <a:fillRect l="-1317" t="-3509" b="-4035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8_AN.100_1#17adc4036?vcp=1&amp;vop=1&amp;pid=b8b65754a&amp;color=36,64,97&amp;vtp=1&amp;bbb=1"/>
              <p:cNvSpPr/>
              <p:nvPr/>
            </p:nvSpPr>
            <p:spPr>
              <a:xfrm>
                <a:off x="539496" y="1569426"/>
                <a:ext cx="11109960" cy="1122490"/>
              </a:xfrm>
              <a:prstGeom prst="rect">
                <a:avLst/>
              </a:prstGeom>
              <a:noFill/>
              <a:ln/>
            </p:spPr>
            <p:txBody>
              <a:bodyPr wrap="none" lIns="0" tIns="0" rIns="0" bIns="0" rtlCol="0" anchor="t"/>
              <a:lstStyle/>
              <a:p>
                <a:pPr algn="l" latinLnBrk="1">
                  <a:lnSpc>
                    <a:spcPts val="3100"/>
                  </a:lnSpc>
                </a:pPr>
                <a:r>
                  <a:rPr lang="en-US" altLang="zh-CN" sz="1800" b="1"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表示飞机起飞前的高度；</a:t>
                </a:r>
                <a:endParaRPr lang="en-US" altLang="zh-CN" sz="1800" dirty="0"/>
              </a:p>
              <a:p>
                <a:pPr latinLnBrk="1">
                  <a:lnSpc>
                    <a:spcPts val="3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表示飞机起飞后第</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m:rPr>
                        <m:sty m:val="p"/>
                      </m:rPr>
                      <a:rPr lang="en-US" altLang="zh-CN" sz="1800" b="0" i="0">
                        <a:solidFill>
                          <a:srgbClr val="6565FF"/>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时的高度；</a:t>
                </a:r>
                <a:endParaRPr lang="en-US" altLang="zh-CN" sz="1800" dirty="0"/>
              </a:p>
              <a:p>
                <a:pPr latinLnBrk="1">
                  <a:lnSpc>
                    <a:spcPts val="29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表示飞机起飞后第</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r>
                      <m:rPr>
                        <m:nor/>
                      </m:rPr>
                      <a:rPr lang="en-US" altLang="zh-CN" sz="1800" b="0" i="0">
                        <a:solidFill>
                          <a:srgbClr val="6565FF"/>
                        </a:solidFill>
                        <a:latin typeface="Cambria Math" pitchFamily="34" charset="0"/>
                        <a:ea typeface="Cambria Math" pitchFamily="34" charset="-122"/>
                        <a:cs typeface="Cambria Math" pitchFamily="34" charset="-120"/>
                      </a:rPr>
                      <m:t> </m:t>
                    </m:r>
                    <m:r>
                      <m:rPr>
                        <m:sty m:val="p"/>
                      </m:rPr>
                      <a:rPr lang="en-US" altLang="zh-CN" sz="1800" b="0" i="0">
                        <a:solidFill>
                          <a:srgbClr val="6565FF"/>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时的高度.</a:t>
                </a:r>
                <a:endParaRPr lang="en-US" altLang="zh-CN" sz="1800" dirty="0"/>
              </a:p>
            </p:txBody>
          </p:sp>
        </mc:Choice>
        <mc:Fallback xmlns="">
          <p:sp>
            <p:nvSpPr>
              <p:cNvPr id="4" name="QO_8_AN.100_1#17adc4036?vcp=1&amp;vop=1&amp;pid=b8b65754a&amp;color=36,64,97&amp;vtp=1&amp;bbb=1"/>
              <p:cNvSpPr>
                <a:spLocks noRot="1" noChangeAspect="1" noMove="1" noResize="1" noEditPoints="1" noAdjustHandles="1" noChangeArrowheads="1" noChangeShapeType="1" noTextEdit="1"/>
              </p:cNvSpPr>
              <p:nvPr/>
            </p:nvSpPr>
            <p:spPr>
              <a:xfrm>
                <a:off x="539496" y="1569426"/>
                <a:ext cx="11109960" cy="1122490"/>
              </a:xfrm>
              <a:prstGeom prst="rect">
                <a:avLst/>
              </a:prstGeom>
              <a:blipFill>
                <a:blip r:embed="rId5"/>
                <a:stretch>
                  <a:fillRect l="-1317" t="-541" b="-1189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8_BD.101_1#c89f37caf?vcp=1&amp;vop=1&amp;pid=b8b65754a&amp;color=36,64,97&amp;vtp=1&amp;bbb=1"/>
              <p:cNvSpPr/>
              <p:nvPr/>
            </p:nvSpPr>
            <p:spPr>
              <a:xfrm>
                <a:off x="539496" y="2739159"/>
                <a:ext cx="11109960" cy="344615"/>
              </a:xfrm>
              <a:prstGeom prst="rect">
                <a:avLst/>
              </a:prstGeom>
              <a:noFill/>
              <a:ln/>
            </p:spPr>
            <p:txBody>
              <a:bodyPr wrap="none" lIns="0" tIns="0" rIns="0" bIns="0" rtlCol="0" anchor="t"/>
              <a:lstStyle/>
              <a:p>
                <a:pPr algn="l" latinLnBrk="1">
                  <a:lnSpc>
                    <a:spcPts val="30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求第</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m:t>
                    </m:r>
                    <m:r>
                      <m:rPr>
                        <m:sty m:val="p"/>
                      </m:rPr>
                      <a:rPr lang="en-US" altLang="zh-CN" sz="1800" b="0" i="0">
                        <a:solidFill>
                          <a:srgbClr val="244061"/>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内的平均速度.</a:t>
                </a:r>
                <a:endParaRPr lang="en-US" altLang="zh-CN" sz="1800" dirty="0"/>
              </a:p>
            </p:txBody>
          </p:sp>
        </mc:Choice>
        <mc:Fallback xmlns="">
          <p:sp>
            <p:nvSpPr>
              <p:cNvPr id="5" name="QO_8_BD.101_1#c89f37caf?vcp=1&amp;vop=1&amp;pid=b8b65754a&amp;color=36,64,97&amp;vtp=1&amp;bbb=1"/>
              <p:cNvSpPr>
                <a:spLocks noRot="1" noChangeAspect="1" noMove="1" noResize="1" noEditPoints="1" noAdjustHandles="1" noChangeArrowheads="1" noChangeShapeType="1" noTextEdit="1"/>
              </p:cNvSpPr>
              <p:nvPr/>
            </p:nvSpPr>
            <p:spPr>
              <a:xfrm>
                <a:off x="539496" y="2739159"/>
                <a:ext cx="11109960" cy="344615"/>
              </a:xfrm>
              <a:prstGeom prst="rect">
                <a:avLst/>
              </a:prstGeom>
              <a:blipFill>
                <a:blip r:embed="rId6"/>
                <a:stretch>
                  <a:fillRect l="-1317" t="-3509" b="-4035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8_AN.102_1#c89f37caf?vcp=1&amp;vop=1&amp;pid=b8b65754a&amp;color=36,64,97&amp;vtp=1&amp;bbb=1"/>
              <p:cNvSpPr/>
              <p:nvPr/>
            </p:nvSpPr>
            <p:spPr>
              <a:xfrm>
                <a:off x="539496" y="3095077"/>
                <a:ext cx="11109960" cy="795528"/>
              </a:xfrm>
              <a:prstGeom prst="rect">
                <a:avLst/>
              </a:prstGeom>
              <a:noFill/>
              <a:ln/>
            </p:spPr>
            <p:txBody>
              <a:bodyPr wrap="none" lIns="0" tIns="0" rIns="0" bIns="0" rtlCol="0" anchor="t"/>
              <a:lstStyle/>
              <a:p>
                <a:pPr algn="l" latinLnBrk="1">
                  <a:lnSpc>
                    <a:spcPts val="3100"/>
                  </a:lnSpc>
                </a:pPr>
                <a:r>
                  <a:rPr lang="en-US" altLang="zh-CN" sz="1800" b="0" i="0" dirty="0">
                    <a:solidFill>
                      <a:srgbClr val="6565FF"/>
                    </a:solidFill>
                    <a:latin typeface="Times New Roman" pitchFamily="34" charset="0"/>
                    <a:ea typeface="微软雅黑" pitchFamily="34" charset="-122"/>
                    <a:cs typeface="Times New Roman" pitchFamily="34" charset="-120"/>
                  </a:rPr>
                  <a:t>【解】飞机起飞后第</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r>
                      <m:rPr>
                        <m:nor/>
                      </m:rPr>
                      <a:rPr lang="en-US" altLang="zh-CN" sz="1800" b="0" i="0">
                        <a:solidFill>
                          <a:srgbClr val="6565FF"/>
                        </a:solidFill>
                        <a:latin typeface="Cambria Math" pitchFamily="34" charset="0"/>
                        <a:ea typeface="Cambria Math" pitchFamily="34" charset="-122"/>
                        <a:cs typeface="Cambria Math" pitchFamily="34" charset="-120"/>
                      </a:rPr>
                      <m:t> </m:t>
                    </m:r>
                    <m:r>
                      <m:rPr>
                        <m:sty m:val="p"/>
                      </m:rPr>
                      <a:rPr lang="en-US" altLang="zh-CN" sz="1800" b="0" i="0">
                        <a:solidFill>
                          <a:srgbClr val="6565FF"/>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内的平均速度</a:t>
                </a:r>
                <a:endParaRPr lang="en-US" altLang="zh-CN" sz="1800" dirty="0"/>
              </a:p>
              <a:p>
                <a:pPr latinLnBrk="1">
                  <a:lnSpc>
                    <a:spcPts val="3100"/>
                  </a:lnSpc>
                </a:pPr>
                <a14:m>
                  <m:oMath xmlns:m="http://schemas.openxmlformats.org/officeDocument/2006/math">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𝑣</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2−1</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+30×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+45×2+4−(5×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+30×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+45×1+4)</m:t>
                        </m:r>
                      </m:num>
                      <m:den>
                        <m:r>
                          <a:rPr lang="en-US" altLang="zh-CN" sz="1800" b="0" i="0">
                            <a:solidFill>
                              <a:srgbClr val="6565FF"/>
                            </a:solidFill>
                            <a:latin typeface="Cambria Math" pitchFamily="34" charset="0"/>
                            <a:ea typeface="Cambria Math" pitchFamily="34" charset="-122"/>
                            <a:cs typeface="Cambria Math" pitchFamily="34" charset="-120"/>
                          </a:rPr>
                          <m:t>1</m:t>
                        </m:r>
                      </m:den>
                    </m:f>
                    <m:r>
                      <a:rPr lang="en-US" altLang="zh-CN" sz="1800" b="0" i="0">
                        <a:solidFill>
                          <a:srgbClr val="6565FF"/>
                        </a:solidFill>
                        <a:latin typeface="Cambria Math" pitchFamily="34" charset="0"/>
                        <a:ea typeface="Cambria Math" pitchFamily="34" charset="-122"/>
                        <a:cs typeface="Cambria Math" pitchFamily="34" charset="-120"/>
                      </a:rPr>
                      <m:t>=170(</m:t>
                    </m:r>
                    <m:r>
                      <m:rPr>
                        <m:sty m:val="p"/>
                      </m:rPr>
                      <a:rPr lang="en-US" altLang="zh-CN" sz="1800" b="0" i="0">
                        <a:solidFill>
                          <a:srgbClr val="6565FF"/>
                        </a:solidFill>
                        <a:latin typeface="Cambria Math" pitchFamily="34" charset="0"/>
                        <a:ea typeface="Cambria Math" pitchFamily="34" charset="-122"/>
                        <a:cs typeface="Cambria Math" pitchFamily="34" charset="-120"/>
                      </a:rPr>
                      <m:t>m</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s</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8_AN.102_1#c89f37caf?vcp=1&amp;vop=1&amp;pid=b8b65754a&amp;color=36,64,97&amp;vtp=1&amp;bbb=1"/>
              <p:cNvSpPr>
                <a:spLocks noRot="1" noChangeAspect="1" noMove="1" noResize="1" noEditPoints="1" noAdjustHandles="1" noChangeArrowheads="1" noChangeShapeType="1" noTextEdit="1"/>
              </p:cNvSpPr>
              <p:nvPr/>
            </p:nvSpPr>
            <p:spPr>
              <a:xfrm>
                <a:off x="539496" y="3095077"/>
                <a:ext cx="11109960" cy="795528"/>
              </a:xfrm>
              <a:prstGeom prst="rect">
                <a:avLst/>
              </a:prstGeom>
              <a:blipFill>
                <a:blip r:embed="rId7"/>
                <a:stretch>
                  <a:fillRect l="-1317" t="-769" b="-1076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8_BD.103_1#83aeb8284?vcp=1&amp;vop=1&amp;pid=b8b65754a&amp;color=36,64,97&amp;vtp=1&amp;bbb=1"/>
              <p:cNvSpPr/>
              <p:nvPr/>
            </p:nvSpPr>
            <p:spPr>
              <a:xfrm>
                <a:off x="539496" y="3899812"/>
                <a:ext cx="11109960" cy="344615"/>
              </a:xfrm>
              <a:prstGeom prst="rect">
                <a:avLst/>
              </a:prstGeom>
              <a:noFill/>
              <a:ln/>
            </p:spPr>
            <p:txBody>
              <a:bodyPr wrap="none" lIns="0" tIns="0" rIns="0" bIns="0" rtlCol="0" anchor="t"/>
              <a:lstStyle/>
              <a:p>
                <a:pPr algn="l" latinLnBrk="1">
                  <a:lnSpc>
                    <a:spcPts val="30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求第</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m:t>
                    </m:r>
                    <m:r>
                      <m:rPr>
                        <m:sty m:val="p"/>
                      </m:rPr>
                      <a:rPr lang="en-US" altLang="zh-CN" sz="1800" b="0" i="0">
                        <a:solidFill>
                          <a:srgbClr val="244061"/>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末的瞬时速度.</a:t>
                </a:r>
                <a:endParaRPr lang="en-US" altLang="zh-CN" sz="1800" dirty="0"/>
              </a:p>
            </p:txBody>
          </p:sp>
        </mc:Choice>
        <mc:Fallback xmlns="">
          <p:sp>
            <p:nvSpPr>
              <p:cNvPr id="7" name="QO_8_BD.103_1#83aeb8284?vcp=1&amp;vop=1&amp;pid=b8b65754a&amp;color=36,64,97&amp;vtp=1&amp;bbb=1"/>
              <p:cNvSpPr>
                <a:spLocks noRot="1" noChangeAspect="1" noMove="1" noResize="1" noEditPoints="1" noAdjustHandles="1" noChangeArrowheads="1" noChangeShapeType="1" noTextEdit="1"/>
              </p:cNvSpPr>
              <p:nvPr/>
            </p:nvSpPr>
            <p:spPr>
              <a:xfrm>
                <a:off x="539496" y="3899812"/>
                <a:ext cx="11109960" cy="344615"/>
              </a:xfrm>
              <a:prstGeom prst="rect">
                <a:avLst/>
              </a:prstGeom>
              <a:blipFill>
                <a:blip r:embed="rId8"/>
                <a:stretch>
                  <a:fillRect l="-1317" t="-3571" b="-4107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O_8_AN.104_1#83aeb8284?vcp=1&amp;vop=1&amp;pid=b8b65754a&amp;color=36,64,97&amp;vtp=1&amp;bbb=1"/>
              <p:cNvSpPr/>
              <p:nvPr/>
            </p:nvSpPr>
            <p:spPr>
              <a:xfrm>
                <a:off x="539496" y="4246904"/>
                <a:ext cx="11109960" cy="1687830"/>
              </a:xfrm>
              <a:prstGeom prst="rect">
                <a:avLst/>
              </a:prstGeom>
              <a:noFill/>
              <a:ln/>
            </p:spPr>
            <p:txBody>
              <a:bodyPr wrap="none" lIns="0" tIns="0" rIns="0" bIns="0" rtlCol="0" anchor="t"/>
              <a:lstStyle/>
              <a:p>
                <a:pPr algn="l" latinLnBrk="1">
                  <a:lnSpc>
                    <a:spcPts val="3400"/>
                  </a:lnSpc>
                </a:pPr>
                <a:r>
                  <a:rPr lang="en-US" altLang="zh-CN" sz="1800" b="0" i="0" dirty="0">
                    <a:solidFill>
                      <a:srgbClr val="6565FF"/>
                    </a:solidFill>
                    <a:latin typeface="Times New Roman" pitchFamily="34" charset="0"/>
                    <a:ea typeface="微软雅黑" pitchFamily="34" charset="-122"/>
                    <a:cs typeface="Times New Roman" pitchFamily="34" charset="-120"/>
                  </a:rPr>
                  <a:t>【解】第</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r>
                      <m:rPr>
                        <m:nor/>
                      </m:rPr>
                      <a:rPr lang="en-US" altLang="zh-CN" sz="1800" b="0" i="0">
                        <a:solidFill>
                          <a:srgbClr val="6565FF"/>
                        </a:solidFill>
                        <a:latin typeface="Cambria Math" pitchFamily="34" charset="0"/>
                        <a:ea typeface="Cambria Math" pitchFamily="34" charset="-122"/>
                        <a:cs typeface="Cambria Math" pitchFamily="34" charset="-120"/>
                      </a:rPr>
                      <m:t> </m:t>
                    </m:r>
                    <m:r>
                      <m:rPr>
                        <m:sty m:val="p"/>
                      </m:rPr>
                      <a:rPr lang="en-US" altLang="zh-CN" sz="1800" b="0" i="0">
                        <a:solidFill>
                          <a:srgbClr val="6565FF"/>
                        </a:solidFill>
                        <a:latin typeface="Cambria Math" pitchFamily="34" charset="0"/>
                        <a:ea typeface="Cambria Math" pitchFamily="34" charset="-122"/>
                        <a:cs typeface="Cambria Math" pitchFamily="34" charset="-120"/>
                      </a:rPr>
                      <m:t>s</m:t>
                    </m:r>
                  </m:oMath>
                </a14:m>
                <a:r>
                  <a:rPr lang="en-US" altLang="zh-CN" sz="1800" b="0" i="0" dirty="0">
                    <a:solidFill>
                      <a:srgbClr val="6565FF"/>
                    </a:solidFill>
                    <a:latin typeface="Times New Roman" pitchFamily="34" charset="0"/>
                    <a:ea typeface="微软雅黑" pitchFamily="34" charset="-122"/>
                    <a:cs typeface="Times New Roman" pitchFamily="34" charset="-120"/>
                  </a:rPr>
                  <a:t>末的瞬时速度为</a:t>
                </a:r>
                <a14:m>
                  <m:oMath xmlns:m="http://schemas.openxmlformats.org/officeDocument/2006/math">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h</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den>
                    </m:f>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(2+</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a:solidFill>
                              <a:srgbClr val="6565FF"/>
                            </a:solidFill>
                            <a:latin typeface="Cambria Math" pitchFamily="34" charset="0"/>
                            <a:ea typeface="Cambria Math" pitchFamily="34" charset="-122"/>
                            <a:cs typeface="Cambria Math" pitchFamily="34" charset="-120"/>
                          </a:rPr>
                          <m:t>(2)</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6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5(2+</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+30(2+</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+45(2+</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)+4</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+30×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+45×2+4</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6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+60(</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+225</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𝑡</m:t>
                        </m:r>
                      </m:den>
                    </m:f>
                    <m:r>
                      <a:rPr lang="en-US" altLang="zh-CN" sz="1800" b="0" i="0">
                        <a:solidFill>
                          <a:srgbClr val="6565FF"/>
                        </a:solidFill>
                        <a:latin typeface="Cambria Math" pitchFamily="34" charset="0"/>
                        <a:ea typeface="Cambria Math" pitchFamily="34" charset="-122"/>
                        <a:cs typeface="Cambria Math" pitchFamily="34" charset="-120"/>
                      </a:rPr>
                      <m:t>=225(</m:t>
                    </m:r>
                    <m:r>
                      <m:rPr>
                        <m:sty m:val="p"/>
                      </m:rPr>
                      <a:rPr lang="en-US" altLang="zh-CN" sz="1800" b="0" i="0">
                        <a:solidFill>
                          <a:srgbClr val="6565FF"/>
                        </a:solidFill>
                        <a:latin typeface="Cambria Math" pitchFamily="34" charset="0"/>
                        <a:ea typeface="Cambria Math" pitchFamily="34" charset="-122"/>
                        <a:cs typeface="Cambria Math" pitchFamily="34" charset="-120"/>
                      </a:rPr>
                      <m:t>m</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s</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0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第</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r>
                      <m:rPr>
                        <m:nor/>
                      </m:rPr>
                      <a:rPr lang="en-US" altLang="zh-CN" sz="1800" b="0" i="0">
                        <a:solidFill>
                          <a:srgbClr val="6565FF"/>
                        </a:solidFill>
                        <a:latin typeface="Cambria Math" pitchFamily="34" charset="0"/>
                        <a:ea typeface="Cambria Math" pitchFamily="34" charset="-122"/>
                        <a:cs typeface="Cambria Math" pitchFamily="34" charset="-120"/>
                      </a:rPr>
                      <m:t> </m:t>
                    </m:r>
                    <m:r>
                      <m:rPr>
                        <m:sty m:val="p"/>
                      </m:rPr>
                      <a:rPr lang="en-US" altLang="zh-CN" sz="1800" b="0" i="0">
                        <a:solidFill>
                          <a:srgbClr val="6565FF"/>
                        </a:solidFill>
                        <a:latin typeface="Cambria Math" pitchFamily="34" charset="0"/>
                        <a:ea typeface="Cambria Math" pitchFamily="34" charset="-122"/>
                        <a:cs typeface="Cambria Math" pitchFamily="34" charset="-120"/>
                      </a:rPr>
                      <m:t>s</m:t>
                    </m:r>
                  </m:oMath>
                </a14:m>
                <a:r>
                  <a:rPr lang="en-US" altLang="zh-CN" sz="1800" b="0" i="0" dirty="0">
                    <a:solidFill>
                      <a:srgbClr val="6565FF"/>
                    </a:solidFill>
                    <a:latin typeface="Times New Roman" pitchFamily="34" charset="0"/>
                    <a:ea typeface="微软雅黑" pitchFamily="34" charset="-122"/>
                    <a:cs typeface="Times New Roman" pitchFamily="34" charset="-120"/>
                  </a:rPr>
                  <a:t>末的瞬时速度为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225</m:t>
                    </m:r>
                    <m:r>
                      <m:rPr>
                        <m:nor/>
                      </m:rPr>
                      <a:rPr lang="en-US" altLang="zh-CN" sz="1800" b="0" i="0">
                        <a:solidFill>
                          <a:srgbClr val="6565FF"/>
                        </a:solidFill>
                        <a:latin typeface="Cambria Math" pitchFamily="34" charset="0"/>
                        <a:ea typeface="Cambria Math" pitchFamily="34" charset="-122"/>
                        <a:cs typeface="Cambria Math" pitchFamily="34" charset="-120"/>
                      </a:rPr>
                      <m:t> </m:t>
                    </m:r>
                    <m:r>
                      <m:rPr>
                        <m:sty m:val="p"/>
                      </m:rPr>
                      <a:rPr lang="en-US" altLang="zh-CN" sz="1800" b="0" i="0">
                        <a:solidFill>
                          <a:srgbClr val="6565FF"/>
                        </a:solidFill>
                        <a:latin typeface="Cambria Math" pitchFamily="34" charset="0"/>
                        <a:ea typeface="Cambria Math" pitchFamily="34" charset="-122"/>
                        <a:cs typeface="Cambria Math" pitchFamily="34" charset="-120"/>
                      </a:rPr>
                      <m:t>m</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8" name="QO_8_AN.104_1#83aeb8284?vcp=1&amp;vop=1&amp;pid=b8b65754a&amp;color=36,64,97&amp;vtp=1&amp;bbb=1"/>
              <p:cNvSpPr>
                <a:spLocks noRot="1" noChangeAspect="1" noMove="1" noResize="1" noEditPoints="1" noAdjustHandles="1" noChangeArrowheads="1" noChangeShapeType="1" noTextEdit="1"/>
              </p:cNvSpPr>
              <p:nvPr/>
            </p:nvSpPr>
            <p:spPr>
              <a:xfrm>
                <a:off x="539496" y="4246904"/>
                <a:ext cx="11109960" cy="1687830"/>
              </a:xfrm>
              <a:prstGeom prst="rect">
                <a:avLst/>
              </a:prstGeom>
              <a:blipFill>
                <a:blip r:embed="rId9"/>
                <a:stretch>
                  <a:fillRect l="-1317" t="-361" b="-830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anim calcmode="lin" valueType="num">
                                      <p:cBhvr>
                                        <p:cTn id="30" dur="500" fill="hold"/>
                                        <p:tgtEl>
                                          <p:spTgt spid="6">
                                            <p:bg/>
                                          </p:spTgt>
                                        </p:tgtEl>
                                        <p:attrNameLst>
                                          <p:attrName>ppt_x</p:attrName>
                                        </p:attrNameLst>
                                      </p:cBhvr>
                                      <p:tavLst>
                                        <p:tav tm="0">
                                          <p:val>
                                            <p:strVal val="#ppt_x"/>
                                          </p:val>
                                        </p:tav>
                                        <p:tav tm="100000">
                                          <p:val>
                                            <p:strVal val="#ppt_x"/>
                                          </p:val>
                                        </p:tav>
                                      </p:tavLst>
                                    </p:anim>
                                    <p:anim calcmode="lin" valueType="num">
                                      <p:cBhvr>
                                        <p:cTn id="31" dur="500" fill="hold"/>
                                        <p:tgtEl>
                                          <p:spTgt spid="6">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anim calcmode="lin" valueType="num">
                                      <p:cBhvr>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0" end="0"/>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Effect transition="in" filter="fade">
                                      <p:cBhvr>
                                        <p:cTn id="39" dur="500"/>
                                        <p:tgtEl>
                                          <p:spTgt spid="6">
                                            <p:txEl>
                                              <p:pRg st="1" end="1"/>
                                            </p:txEl>
                                          </p:spTgt>
                                        </p:tgtEl>
                                      </p:cBhvr>
                                    </p:animEffect>
                                    <p:anim calcmode="lin" valueType="num">
                                      <p:cBhvr>
                                        <p:cTn id="4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8">
                                            <p:bg/>
                                          </p:spTgt>
                                        </p:tgtEl>
                                        <p:attrNameLst>
                                          <p:attrName>style.visibility</p:attrName>
                                        </p:attrNameLst>
                                      </p:cBhvr>
                                      <p:to>
                                        <p:strVal val="visible"/>
                                      </p:to>
                                    </p:set>
                                    <p:animEffect transition="in" filter="fade">
                                      <p:cBhvr>
                                        <p:cTn id="46" dur="500"/>
                                        <p:tgtEl>
                                          <p:spTgt spid="8">
                                            <p:bg/>
                                          </p:spTgt>
                                        </p:tgtEl>
                                      </p:cBhvr>
                                    </p:animEffect>
                                    <p:anim calcmode="lin" valueType="num">
                                      <p:cBhvr>
                                        <p:cTn id="47" dur="500" fill="hold"/>
                                        <p:tgtEl>
                                          <p:spTgt spid="8">
                                            <p:bg/>
                                          </p:spTgt>
                                        </p:tgtEl>
                                        <p:attrNameLst>
                                          <p:attrName>ppt_x</p:attrName>
                                        </p:attrNameLst>
                                      </p:cBhvr>
                                      <p:tavLst>
                                        <p:tav tm="0">
                                          <p:val>
                                            <p:strVal val="#ppt_x"/>
                                          </p:val>
                                        </p:tav>
                                        <p:tav tm="100000">
                                          <p:val>
                                            <p:strVal val="#ppt_x"/>
                                          </p:val>
                                        </p:tav>
                                      </p:tavLst>
                                    </p:anim>
                                    <p:anim calcmode="lin" valueType="num">
                                      <p:cBhvr>
                                        <p:cTn id="48" dur="500" fill="hold"/>
                                        <p:tgtEl>
                                          <p:spTgt spid="8">
                                            <p:bg/>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anim calcmode="lin" valueType="num">
                                      <p:cBhvr>
                                        <p:cTn id="5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53" dur="500" fill="hold"/>
                                        <p:tgtEl>
                                          <p:spTgt spid="8">
                                            <p:txEl>
                                              <p:pRg st="0" end="0"/>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8">
                                            <p:txEl>
                                              <p:pRg st="1" end="1"/>
                                            </p:txEl>
                                          </p:spTgt>
                                        </p:tgtEl>
                                        <p:attrNameLst>
                                          <p:attrName>style.visibility</p:attrName>
                                        </p:attrNameLst>
                                      </p:cBhvr>
                                      <p:to>
                                        <p:strVal val="visible"/>
                                      </p:to>
                                    </p:set>
                                    <p:animEffect transition="in" filter="fade">
                                      <p:cBhvr>
                                        <p:cTn id="56" dur="500"/>
                                        <p:tgtEl>
                                          <p:spTgt spid="8">
                                            <p:txEl>
                                              <p:pRg st="1" end="1"/>
                                            </p:txEl>
                                          </p:spTgt>
                                        </p:tgtEl>
                                      </p:cBhvr>
                                    </p:animEffect>
                                    <p:anim calcmode="lin" valueType="num">
                                      <p:cBhvr>
                                        <p:cTn id="5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58" dur="500" fill="hold"/>
                                        <p:tgtEl>
                                          <p:spTgt spid="8">
                                            <p:txEl>
                                              <p:pRg st="1" end="1"/>
                                            </p:txEl>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8">
                                            <p:txEl>
                                              <p:pRg st="2" end="2"/>
                                            </p:txEl>
                                          </p:spTgt>
                                        </p:tgtEl>
                                        <p:attrNameLst>
                                          <p:attrName>style.visibility</p:attrName>
                                        </p:attrNameLst>
                                      </p:cBhvr>
                                      <p:to>
                                        <p:strVal val="visible"/>
                                      </p:to>
                                    </p:set>
                                    <p:animEffect transition="in" filter="fade">
                                      <p:cBhvr>
                                        <p:cTn id="61" dur="500"/>
                                        <p:tgtEl>
                                          <p:spTgt spid="8">
                                            <p:txEl>
                                              <p:pRg st="2" end="2"/>
                                            </p:txEl>
                                          </p:spTgt>
                                        </p:tgtEl>
                                      </p:cBhvr>
                                    </p:animEffect>
                                    <p:anim calcmode="lin" valueType="num">
                                      <p:cBhvr>
                                        <p:cTn id="62"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63" dur="500" fill="hold"/>
                                        <p:tgtEl>
                                          <p:spTgt spid="8">
                                            <p:txEl>
                                              <p:pRg st="2" end="2"/>
                                            </p:txEl>
                                          </p:spTgt>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8">
                                            <p:txEl>
                                              <p:pRg st="3" end="3"/>
                                            </p:txEl>
                                          </p:spTgt>
                                        </p:tgtEl>
                                        <p:attrNameLst>
                                          <p:attrName>style.visibility</p:attrName>
                                        </p:attrNameLst>
                                      </p:cBhvr>
                                      <p:to>
                                        <p:strVal val="visible"/>
                                      </p:to>
                                    </p:set>
                                    <p:animEffect transition="in" filter="fade">
                                      <p:cBhvr>
                                        <p:cTn id="66" dur="500"/>
                                        <p:tgtEl>
                                          <p:spTgt spid="8">
                                            <p:txEl>
                                              <p:pRg st="3" end="3"/>
                                            </p:txEl>
                                          </p:spTgt>
                                        </p:tgtEl>
                                      </p:cBhvr>
                                    </p:animEffect>
                                    <p:anim calcmode="lin" valueType="num">
                                      <p:cBhvr>
                                        <p:cTn id="67"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68" dur="5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checked= 1 &amp; amp; version = 1.0.5checked=1&amp;version=1.0.5">
    <p:spTree>
      <p:nvGrpSpPr>
        <p:cNvPr id="1" name=""/>
        <p:cNvGrpSpPr/>
        <p:nvPr/>
      </p:nvGrpSpPr>
      <p:grpSpPr>
        <a:xfrm>
          <a:off x="0" y="0"/>
          <a:ext cx="0" cy="0"/>
          <a:chOff x="0" y="0"/>
          <a:chExt cx="0" cy="0"/>
        </a:xfrm>
      </p:grpSpPr>
      <p:sp>
        <p:nvSpPr>
          <p:cNvPr id="2" name="C_6_BD#f49e52c96?vcp=1&amp;pid=31b8f3e2b&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题型3</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求函数在某点处的导数</a:t>
            </a:r>
            <a:endParaRPr lang="en-US" altLang="zh-CN" sz="2200" dirty="0"/>
          </a:p>
        </p:txBody>
      </p:sp>
      <mc:AlternateContent xmlns:mc="http://schemas.openxmlformats.org/markup-compatibility/2006" xmlns:a14="http://schemas.microsoft.com/office/drawing/2010/main">
        <mc:Choice Requires="a14">
          <p:sp>
            <p:nvSpPr>
              <p:cNvPr id="3" name="QO_8_BD.105_1#0b11b20bc?vcp=1&amp;vop=1&amp;pid=4b1919957&amp;color=36,64,97&amp;vtp=1&amp;bbb=1"/>
              <p:cNvSpPr/>
              <p:nvPr/>
            </p:nvSpPr>
            <p:spPr>
              <a:xfrm>
                <a:off x="539496" y="1323383"/>
                <a:ext cx="11109960" cy="363093"/>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求函数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𝑥</m:t>
                        </m:r>
                      </m:e>
                    </m:rad>
                  </m:oMath>
                </a14:m>
                <a:r>
                  <a:rPr lang="en-US" altLang="zh-CN" sz="1800"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处的导数；</a:t>
                </a:r>
                <a:endParaRPr lang="en-US" altLang="zh-CN" sz="1800" dirty="0"/>
              </a:p>
            </p:txBody>
          </p:sp>
        </mc:Choice>
        <mc:Fallback xmlns="">
          <p:sp>
            <p:nvSpPr>
              <p:cNvPr id="3" name="QO_8_BD.105_1#0b11b20bc?vcp=1&amp;vop=1&amp;pid=4b1919957&amp;color=36,64,97&amp;vtp=1&amp;bbb=1"/>
              <p:cNvSpPr>
                <a:spLocks noRot="1" noChangeAspect="1" noMove="1" noResize="1" noEditPoints="1" noAdjustHandles="1" noChangeArrowheads="1" noChangeShapeType="1" noTextEdit="1"/>
              </p:cNvSpPr>
              <p:nvPr/>
            </p:nvSpPr>
            <p:spPr>
              <a:xfrm>
                <a:off x="539496" y="1323383"/>
                <a:ext cx="11109960" cy="363093"/>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8_AN.106_1#0b11b20bc?vcp=1&amp;vop=1&amp;pid=4b1919957&amp;color=36,64,97&amp;vtp=1&amp;bbb=1"/>
              <p:cNvSpPr/>
              <p:nvPr/>
            </p:nvSpPr>
            <p:spPr>
              <a:xfrm>
                <a:off x="539496" y="1697442"/>
                <a:ext cx="11109960" cy="1014413"/>
              </a:xfrm>
              <a:prstGeom prst="rect">
                <a:avLst/>
              </a:prstGeom>
              <a:noFill/>
              <a:ln/>
            </p:spPr>
            <p:txBody>
              <a:bodyPr wrap="none" lIns="0" tIns="0" rIns="0" bIns="0" rtlCol="0" anchor="t"/>
              <a:lstStyle/>
              <a:p>
                <a:pPr algn="l" latinLnBrk="1">
                  <a:lnSpc>
                    <a:spcPts val="4000"/>
                  </a:lnSpc>
                </a:pPr>
                <a:r>
                  <a:rPr lang="en-US" altLang="zh-CN" sz="1800" b="1"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e>
                    </m:rad>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𝑦</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e>
                        </m:rad>
                        <m:r>
                          <a:rPr lang="en-US" altLang="zh-CN" sz="1800" b="0" i="0">
                            <a:solidFill>
                              <a:srgbClr val="6565FF"/>
                            </a:solidFill>
                            <a:latin typeface="Cambria Math" pitchFamily="34" charset="0"/>
                            <a:ea typeface="Cambria Math" pitchFamily="34" charset="-122"/>
                            <a:cs typeface="Cambria Math" pitchFamily="34" charset="-120"/>
                          </a:rPr>
                          <m:t>−1</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e>
                        </m:rad>
                        <m:r>
                          <a:rPr lang="en-US" altLang="zh-CN" sz="1800" b="0" i="0">
                            <a:solidFill>
                              <a:srgbClr val="6565FF"/>
                            </a:solidFill>
                            <a:latin typeface="Cambria Math" pitchFamily="34" charset="0"/>
                            <a:ea typeface="Cambria Math" pitchFamily="34" charset="-122"/>
                            <a:cs typeface="Cambria Math" pitchFamily="34" charset="-120"/>
                          </a:rPr>
                          <m:t>+1</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nor/>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e>
                        </m:rad>
                        <m:r>
                          <a:rPr lang="en-US" altLang="zh-CN" sz="1800" b="0" i="0">
                            <a:solidFill>
                              <a:srgbClr val="6565FF"/>
                            </a:solidFill>
                            <a:latin typeface="Cambria Math" pitchFamily="34" charset="0"/>
                            <a:ea typeface="Cambria Math" pitchFamily="34" charset="-122"/>
                            <a:cs typeface="Cambria Math" pitchFamily="34" charset="-120"/>
                          </a:rPr>
                          <m:t>+1</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𝑥</m:t>
                        </m:r>
                      </m:e>
                    </m:rad>
                  </m:oMath>
                </a14:m>
                <a:r>
                  <a:rPr lang="en-US" altLang="zh-CN" sz="1800" b="0" i="0" dirty="0">
                    <a:solidFill>
                      <a:srgbClr val="6565FF"/>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处的导数为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8_AN.106_1#0b11b20bc?vcp=1&amp;vop=1&amp;pid=4b1919957&amp;color=36,64,97&amp;vtp=1&amp;bbb=1"/>
              <p:cNvSpPr>
                <a:spLocks noRot="1" noChangeAspect="1" noMove="1" noResize="1" noEditPoints="1" noAdjustHandles="1" noChangeArrowheads="1" noChangeShapeType="1" noTextEdit="1"/>
              </p:cNvSpPr>
              <p:nvPr/>
            </p:nvSpPr>
            <p:spPr>
              <a:xfrm>
                <a:off x="539496" y="1697442"/>
                <a:ext cx="11109960" cy="1014413"/>
              </a:xfrm>
              <a:prstGeom prst="rect">
                <a:avLst/>
              </a:prstGeom>
              <a:blipFill>
                <a:blip r:embed="rId4"/>
                <a:stretch>
                  <a:fillRect l="-1317" b="-83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8_BD.107_1#ddf57928b?vcp=1&amp;vop=1&amp;pid=4b1919957&amp;color=36,64,97&amp;vtp=1&amp;bbb=1"/>
              <p:cNvSpPr/>
              <p:nvPr/>
            </p:nvSpPr>
            <p:spPr>
              <a:xfrm>
                <a:off x="539496" y="2721443"/>
                <a:ext cx="11109960" cy="363284"/>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求函数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𝑎</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𝑏</m:t>
                    </m:r>
                  </m:oMath>
                </a14:m>
                <a:r>
                  <a:rPr lang="en-US" altLang="zh-CN" sz="1800" b="0" i="0" dirty="0">
                    <a:solidFill>
                      <a:srgbClr val="244061"/>
                    </a:solidFill>
                    <a:latin typeface="Times New Roman" pitchFamily="34" charset="0"/>
                    <a:ea typeface="微软雅黑" pitchFamily="34" charset="-122"/>
                    <a:cs typeface="Times New Roman" pitchFamily="34" charset="-120"/>
                  </a:rPr>
                  <a:t>为常数）在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处的导数.</a:t>
                </a:r>
                <a:endParaRPr lang="en-US" altLang="zh-CN" sz="1800" dirty="0"/>
              </a:p>
            </p:txBody>
          </p:sp>
        </mc:Choice>
        <mc:Fallback xmlns="">
          <p:sp>
            <p:nvSpPr>
              <p:cNvPr id="5" name="QO_8_BD.107_1#ddf57928b?vcp=1&amp;vop=1&amp;pid=4b1919957&amp;color=36,64,97&amp;vtp=1&amp;bbb=1"/>
              <p:cNvSpPr>
                <a:spLocks noRot="1" noChangeAspect="1" noMove="1" noResize="1" noEditPoints="1" noAdjustHandles="1" noChangeArrowheads="1" noChangeShapeType="1" noTextEdit="1"/>
              </p:cNvSpPr>
              <p:nvPr/>
            </p:nvSpPr>
            <p:spPr>
              <a:xfrm>
                <a:off x="539496" y="2721443"/>
                <a:ext cx="11109960" cy="363284"/>
              </a:xfrm>
              <a:prstGeom prst="rect">
                <a:avLst/>
              </a:prstGeom>
              <a:blipFill>
                <a:blip r:embed="rId5"/>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8_AN.108_1#ddf57928b?vcp=1&amp;vop=1&amp;pid=4b1919957&amp;color=36,64,97&amp;vtp=1&amp;bbb=1"/>
              <p:cNvSpPr/>
              <p:nvPr/>
            </p:nvSpPr>
            <p:spPr>
              <a:xfrm>
                <a:off x="539496" y="3085933"/>
                <a:ext cx="11109960" cy="1321245"/>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𝑦</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nor/>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𝑦</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nor/>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8_AN.108_1#ddf57928b?vcp=1&amp;vop=1&amp;pid=4b1919957&amp;color=36,64,97&amp;vtp=1&amp;bbb=1"/>
              <p:cNvSpPr>
                <a:spLocks noRot="1" noChangeAspect="1" noMove="1" noResize="1" noEditPoints="1" noAdjustHandles="1" noChangeArrowheads="1" noChangeShapeType="1" noTextEdit="1"/>
              </p:cNvSpPr>
              <p:nvPr/>
            </p:nvSpPr>
            <p:spPr>
              <a:xfrm>
                <a:off x="539496" y="3085933"/>
                <a:ext cx="11109960" cy="1321245"/>
              </a:xfrm>
              <a:prstGeom prst="rect">
                <a:avLst/>
              </a:prstGeom>
              <a:blipFill>
                <a:blip r:embed="rId6"/>
                <a:stretch>
                  <a:fillRect l="-1317" r="-220" b="-4608"/>
                </a:stretch>
              </a:blipFill>
              <a:ln/>
            </p:spPr>
            <p:txBody>
              <a:bodyPr/>
              <a:lstStyle/>
              <a:p>
                <a:r>
                  <a:rPr lang="zh-CN" altLang="en-US">
                    <a:noFill/>
                  </a:rPr>
                  <a:t> </a:t>
                </a:r>
              </a:p>
            </p:txBody>
          </p:sp>
        </mc:Fallback>
      </mc:AlternateContent>
      <p:sp>
        <p:nvSpPr>
          <p:cNvPr id="7" name="QO_7_EX.109_1#4b1919957?vcp=1&amp;vop=1&amp;pid=f49e52c96&amp;color=36,64,97&amp;vtp=1&amp;bbb=1"/>
          <p:cNvSpPr/>
          <p:nvPr/>
        </p:nvSpPr>
        <p:spPr>
          <a:xfrm>
            <a:off x="539496" y="4419560"/>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本题求函数的导数，可以按照“求导数的三步曲”来求解.</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bg/>
                                          </p:spTgt>
                                        </p:tgtEl>
                                        <p:attrNameLst>
                                          <p:attrName>style.visibility</p:attrName>
                                        </p:attrNameLst>
                                      </p:cBhvr>
                                      <p:to>
                                        <p:strVal val="visible"/>
                                      </p:to>
                                    </p:set>
                                    <p:animEffect transition="in" filter="fade">
                                      <p:cBhvr>
                                        <p:cTn id="24" dur="500"/>
                                        <p:tgtEl>
                                          <p:spTgt spid="6">
                                            <p:bg/>
                                          </p:spTgt>
                                        </p:tgtEl>
                                      </p:cBhvr>
                                    </p:animEffect>
                                    <p:anim calcmode="lin" valueType="num">
                                      <p:cBhvr>
                                        <p:cTn id="25" dur="500" fill="hold"/>
                                        <p:tgtEl>
                                          <p:spTgt spid="6">
                                            <p:bg/>
                                          </p:spTgt>
                                        </p:tgtEl>
                                        <p:attrNameLst>
                                          <p:attrName>ppt_x</p:attrName>
                                        </p:attrNameLst>
                                      </p:cBhvr>
                                      <p:tavLst>
                                        <p:tav tm="0">
                                          <p:val>
                                            <p:strVal val="#ppt_x"/>
                                          </p:val>
                                        </p:tav>
                                        <p:tav tm="100000">
                                          <p:val>
                                            <p:strVal val="#ppt_x"/>
                                          </p:val>
                                        </p:tav>
                                      </p:tavLst>
                                    </p:anim>
                                    <p:anim calcmode="lin" valueType="num">
                                      <p:cBhvr>
                                        <p:cTn id="26" dur="500" fill="hold"/>
                                        <p:tgtEl>
                                          <p:spTgt spid="6">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anim calcmode="lin" valueType="num">
                                      <p:cBhvr>
                                        <p:cTn id="3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1" end="1"/>
                                            </p:txEl>
                                          </p:spTgt>
                                        </p:tgtEl>
                                        <p:attrNameLst>
                                          <p:attrName>style.visibility</p:attrName>
                                        </p:attrNameLst>
                                      </p:cBhvr>
                                      <p:to>
                                        <p:strVal val="visible"/>
                                      </p:to>
                                    </p:set>
                                    <p:animEffect transition="in" filter="fade">
                                      <p:cBhvr>
                                        <p:cTn id="34" dur="500"/>
                                        <p:tgtEl>
                                          <p:spTgt spid="6">
                                            <p:txEl>
                                              <p:pRg st="1" end="1"/>
                                            </p:txEl>
                                          </p:spTgt>
                                        </p:tgtEl>
                                      </p:cBhvr>
                                    </p:animEffect>
                                    <p:anim calcmode="lin" valueType="num">
                                      <p:cBhvr>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animEffect transition="in" filter="fade">
                                      <p:cBhvr>
                                        <p:cTn id="39" dur="500"/>
                                        <p:tgtEl>
                                          <p:spTgt spid="6">
                                            <p:txEl>
                                              <p:pRg st="2" end="2"/>
                                            </p:txEl>
                                          </p:spTgt>
                                        </p:tgtEl>
                                      </p:cBhvr>
                                    </p:animEffect>
                                    <p:anim calcmode="lin" valueType="num">
                                      <p:cBhvr>
                                        <p:cTn id="4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7">
                                            <p:bg/>
                                          </p:spTgt>
                                        </p:tgtEl>
                                        <p:attrNameLst>
                                          <p:attrName>style.visibility</p:attrName>
                                        </p:attrNameLst>
                                      </p:cBhvr>
                                      <p:to>
                                        <p:strVal val="visible"/>
                                      </p:to>
                                    </p:set>
                                    <p:animEffect transition="in" filter="fade">
                                      <p:cBhvr>
                                        <p:cTn id="46" dur="500"/>
                                        <p:tgtEl>
                                          <p:spTgt spid="7">
                                            <p:bg/>
                                          </p:spTgt>
                                        </p:tgtEl>
                                      </p:cBhvr>
                                    </p:animEffect>
                                    <p:anim calcmode="lin" valueType="num">
                                      <p:cBhvr>
                                        <p:cTn id="47" dur="500" fill="hold"/>
                                        <p:tgtEl>
                                          <p:spTgt spid="7">
                                            <p:bg/>
                                          </p:spTgt>
                                        </p:tgtEl>
                                        <p:attrNameLst>
                                          <p:attrName>ppt_x</p:attrName>
                                        </p:attrNameLst>
                                      </p:cBhvr>
                                      <p:tavLst>
                                        <p:tav tm="0">
                                          <p:val>
                                            <p:strVal val="#ppt_x"/>
                                          </p:val>
                                        </p:tav>
                                        <p:tav tm="100000">
                                          <p:val>
                                            <p:strVal val="#ppt_x"/>
                                          </p:val>
                                        </p:tav>
                                      </p:tavLst>
                                    </p:anim>
                                    <p:anim calcmode="lin" valueType="num">
                                      <p:cBhvr>
                                        <p:cTn id="48" dur="500" fill="hold"/>
                                        <p:tgtEl>
                                          <p:spTgt spid="7">
                                            <p:bg/>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Effect transition="in" filter="fade">
                                      <p:cBhvr>
                                        <p:cTn id="51" dur="500"/>
                                        <p:tgtEl>
                                          <p:spTgt spid="7">
                                            <p:txEl>
                                              <p:pRg st="0" end="0"/>
                                            </p:txEl>
                                          </p:spTgt>
                                        </p:tgtEl>
                                      </p:cBhvr>
                                    </p:animEffect>
                                    <p:anim calcmode="lin" valueType="num">
                                      <p:cBhvr>
                                        <p:cTn id="5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53"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EX.110_1#4b1919957?vcp=1&amp;vop=1&amp;pid=f49e52c96&amp;color=36,64,97&amp;vtp=1&amp;bt=1&amp;bbb=1&amp;hb=1"/>
              <p:cNvSpPr/>
              <p:nvPr/>
            </p:nvSpPr>
            <p:spPr>
              <a:xfrm>
                <a:off x="539496" y="2611234"/>
                <a:ext cx="11109960" cy="1702245"/>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a:t>
                </a:r>
                <a:r>
                  <a:rPr lang="en-US" altLang="zh-CN" sz="1800" b="0" i="0" dirty="0">
                    <a:solidFill>
                      <a:srgbClr val="244061"/>
                    </a:solidFill>
                    <a:latin typeface="Times New Roman" pitchFamily="34" charset="0"/>
                    <a:ea typeface="微软雅黑" pitchFamily="34" charset="-122"/>
                    <a:cs typeface="Times New Roman" pitchFamily="34" charset="-120"/>
                  </a:rPr>
                  <a:t>（1）求函数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在某点处导数的步骤与求瞬时变化率的步骤相同，简称：一差、</a:t>
                </a:r>
                <a:r>
                  <a:rPr lang="en-US" altLang="zh-CN" sz="1800" b="0" i="0">
                    <a:solidFill>
                      <a:srgbClr val="244061"/>
                    </a:solidFill>
                    <a:latin typeface="Times New Roman" pitchFamily="34" charset="0"/>
                    <a:ea typeface="微软雅黑" pitchFamily="34" charset="-122"/>
                    <a:cs typeface="Times New Roman" pitchFamily="34" charset="-120"/>
                  </a:rPr>
                  <a:t>二比、</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三极限</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2）利用定义求函数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处的导数，在求平均变化率</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𝑦</m:t>
                        </m:r>
                      </m:num>
                      <m:den>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时，要注意对</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𝑦</m:t>
                        </m:r>
                      </m:num>
                      <m:den>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的变形</a:t>
                </a:r>
                <a:r>
                  <a:rPr lang="en-US" altLang="zh-CN" sz="1800" b="0" i="0">
                    <a:solidFill>
                      <a:srgbClr val="244061"/>
                    </a:solidFill>
                    <a:latin typeface="Times New Roman" pitchFamily="34" charset="0"/>
                    <a:ea typeface="微软雅黑" pitchFamily="34" charset="-122"/>
                    <a:cs typeface="Times New Roman" pitchFamily="34" charset="-120"/>
                  </a:rPr>
                  <a:t>，变形不彻底</a:t>
                </a:r>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可能导致</a:t>
                </a:r>
                <a14:m>
                  <m:oMath xmlns:m="http://schemas.openxmlformats.org/officeDocument/2006/math">
                    <m:limLow>
                      <m:limLowPr>
                        <m:ctrlPr>
                          <a:rPr lang="en-US" altLang="zh-CN" b="0" i="1">
                            <a:solidFill>
                              <a:srgbClr val="244061"/>
                            </a:solidFill>
                            <a:latin typeface="Cambria Math" panose="02040503050406030204" pitchFamily="18" charset="0"/>
                            <a:ea typeface="Cambria Math" pitchFamily="34" charset="-122"/>
                            <a:cs typeface="Cambria Math" pitchFamily="34" charset="-120"/>
                          </a:rPr>
                        </m:ctrlPr>
                      </m:limLowPr>
                      <m:e>
                        <m:r>
                          <m:rPr>
                            <m:nor/>
                          </m:rPr>
                          <a:rPr lang="en-US" altLang="zh-CN" b="0" i="0">
                            <a:solidFill>
                              <a:srgbClr val="244061"/>
                            </a:solidFill>
                            <a:latin typeface="Cambria Math" pitchFamily="34" charset="0"/>
                            <a:ea typeface="Cambria Math" pitchFamily="34" charset="-122"/>
                            <a:cs typeface="Cambria Math" pitchFamily="34" charset="-120"/>
                          </a:rPr>
                          <m:t>lim</m:t>
                        </m:r>
                      </m:e>
                      <m:lim>
                        <m:r>
                          <m:rPr>
                            <m:sty m:val="p"/>
                          </m:rPr>
                          <a:rPr lang="en-US" altLang="zh-CN" b="0" i="0">
                            <a:solidFill>
                              <a:srgbClr val="244061"/>
                            </a:solidFill>
                            <a:latin typeface="Cambria Math" pitchFamily="34" charset="0"/>
                            <a:ea typeface="Cambria Math" pitchFamily="34" charset="-122"/>
                            <a:cs typeface="Cambria Math" pitchFamily="34" charset="-120"/>
                          </a:rPr>
                          <m:t>Δ</m:t>
                        </m:r>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a:solidFill>
                              <a:srgbClr val="244061"/>
                            </a:solidFill>
                            <a:latin typeface="Cambria Math" pitchFamily="34" charset="0"/>
                            <a:ea typeface="Cambria Math" pitchFamily="34" charset="-122"/>
                            <a:cs typeface="Cambria Math" pitchFamily="34" charset="-120"/>
                          </a:rPr>
                          <m:t>→0</m:t>
                        </m:r>
                      </m:lim>
                    </m:limLow>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244061"/>
                            </a:solidFill>
                            <a:latin typeface="Cambria Math" pitchFamily="34" charset="0"/>
                            <a:ea typeface="Cambria Math" pitchFamily="34" charset="-122"/>
                            <a:cs typeface="Cambria Math" pitchFamily="34" charset="-120"/>
                          </a:rPr>
                          <m:t>Δ</m:t>
                        </m:r>
                        <m:r>
                          <a:rPr lang="en-US" altLang="zh-CN" b="0" i="0">
                            <a:solidFill>
                              <a:srgbClr val="244061"/>
                            </a:solidFill>
                            <a:latin typeface="Cambria Math" pitchFamily="34" charset="0"/>
                            <a:ea typeface="Cambria Math" pitchFamily="34" charset="-122"/>
                            <a:cs typeface="Cambria Math" pitchFamily="34" charset="-120"/>
                          </a:rPr>
                          <m:t>𝑦</m:t>
                        </m:r>
                      </m:num>
                      <m:den>
                        <m:r>
                          <m:rPr>
                            <m:sty m:val="p"/>
                          </m:rPr>
                          <a:rPr lang="en-US" altLang="zh-CN" b="0" i="0">
                            <a:solidFill>
                              <a:srgbClr val="244061"/>
                            </a:solidFill>
                            <a:latin typeface="Cambria Math" pitchFamily="34" charset="0"/>
                            <a:ea typeface="Cambria Math" pitchFamily="34" charset="-122"/>
                            <a:cs typeface="Cambria Math" pitchFamily="34" charset="-120"/>
                          </a:rPr>
                          <m:t>Δ</m:t>
                        </m:r>
                        <m:r>
                          <a:rPr lang="en-US" altLang="zh-CN" b="0" i="0">
                            <a:solidFill>
                              <a:srgbClr val="244061"/>
                            </a:solidFill>
                            <a:latin typeface="Cambria Math" pitchFamily="34" charset="0"/>
                            <a:ea typeface="Cambria Math" pitchFamily="34" charset="-122"/>
                            <a:cs typeface="Cambria Math" pitchFamily="34" charset="-120"/>
                          </a:rPr>
                          <m:t>𝑥</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不存在.</a:t>
                </a:r>
                <a:endParaRPr lang="en-US" altLang="zh-CN" dirty="0"/>
              </a:p>
            </p:txBody>
          </p:sp>
        </mc:Choice>
        <mc:Fallback xmlns="">
          <p:sp>
            <p:nvSpPr>
              <p:cNvPr id="2" name="QO_7_EX.110_1#4b1919957?vcp=1&amp;vop=1&amp;pid=f49e52c96&amp;color=36,64,97&amp;vtp=1&amp;bt=1&amp;bbb=1&amp;hb=1"/>
              <p:cNvSpPr>
                <a:spLocks noRot="1" noChangeAspect="1" noMove="1" noResize="1" noEditPoints="1" noAdjustHandles="1" noChangeArrowheads="1" noChangeShapeType="1" noTextEdit="1"/>
              </p:cNvSpPr>
              <p:nvPr/>
            </p:nvSpPr>
            <p:spPr>
              <a:xfrm>
                <a:off x="539496" y="2611234"/>
                <a:ext cx="11109960" cy="1702245"/>
              </a:xfrm>
              <a:prstGeom prst="rect">
                <a:avLst/>
              </a:prstGeom>
              <a:blipFill>
                <a:blip r:embed="rId3"/>
                <a:stretch>
                  <a:fillRect l="-1317" r="-988" b="-321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111_1#8dc061752?vaa=1&amp;vcp=1&amp;vop=1&amp;pid=f49e52c96&amp;color=36,64,97&amp;vtp=1&amp;bt=1&amp;bbb=1"/>
              <p:cNvSpPr/>
              <p:nvPr/>
            </p:nvSpPr>
            <p:spPr>
              <a:xfrm>
                <a:off x="539496" y="2287288"/>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3-1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smtClean="0">
                        <a:solidFill>
                          <a:srgbClr val="244061"/>
                        </a:solidFill>
                        <a:latin typeface="Cambria Math" pitchFamily="34" charset="0"/>
                        <a:ea typeface="Cambria Math" pitchFamily="34" charset="-122"/>
                        <a:cs typeface="Cambria Math" pitchFamily="34" charset="-120"/>
                      </a:rPr>
                      <m:t>−3</m:t>
                    </m:r>
                    <m:r>
                      <a:rPr lang="en-US" altLang="zh-CN" sz="1800" b="0" i="0" smtClean="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处的导数是(</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7_BD.111_1#8dc061752?vaa=1&amp;vcp=1&amp;vop=1&amp;pid=f49e52c96&amp;color=36,64,97&amp;vtp=1&amp;bt=1&amp;bbb=1"/>
              <p:cNvSpPr>
                <a:spLocks noRot="1" noChangeAspect="1" noMove="1" noResize="1" noEditPoints="1" noAdjustHandles="1" noChangeArrowheads="1" noChangeShapeType="1" noTextEdit="1"/>
              </p:cNvSpPr>
              <p:nvPr/>
            </p:nvSpPr>
            <p:spPr>
              <a:xfrm>
                <a:off x="539496" y="2287288"/>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p:sp>
        <p:nvSpPr>
          <p:cNvPr id="3" name="QC_7_AN.113_1#8dc061752.bracket?vaa=1&amp;vcp=1&amp;vop=1&amp;pid=f49e52c96&amp;color=36,64,97&amp;vpa=21&amp;vtp=1"/>
          <p:cNvSpPr/>
          <p:nvPr/>
        </p:nvSpPr>
        <p:spPr>
          <a:xfrm>
            <a:off x="4706747" y="2366790"/>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7_BD.111_2#8dc061752.choices?vaa=1&amp;vcp=1&amp;vop=1&amp;pid=f49e52c96&amp;color=36,64,97&amp;vtp=1&amp;bbb=1"/>
              <p:cNvSpPr/>
              <p:nvPr/>
            </p:nvSpPr>
            <p:spPr>
              <a:xfrm>
                <a:off x="539496" y="2701371"/>
                <a:ext cx="11109960" cy="355600"/>
              </a:xfrm>
              <a:prstGeom prst="rect">
                <a:avLst/>
              </a:prstGeom>
              <a:noFill/>
              <a:ln/>
            </p:spPr>
            <p:txBody>
              <a:bodyPr wrap="none" lIns="0" tIns="0" rIns="0" bIns="0" rtlCol="0" anchor="t"/>
              <a:lstStyle/>
              <a:p>
                <a:pPr latinLnBrk="1">
                  <a:lnSpc>
                    <a:spcPts val="3200"/>
                  </a:lnSpc>
                  <a:tabLst>
                    <a:tab pos="2748915" algn="l"/>
                    <a:tab pos="5472430" algn="l"/>
                    <a:tab pos="838644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.9</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B.6</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−3</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7_BD.111_2#8dc061752.choices?vaa=1&amp;vcp=1&amp;vop=1&amp;pid=f49e52c96&amp;color=36,64,97&amp;vtp=1&amp;bbb=1"/>
              <p:cNvSpPr>
                <a:spLocks noRot="1" noChangeAspect="1" noMove="1" noResize="1" noEditPoints="1" noAdjustHandles="1" noChangeArrowheads="1" noChangeShapeType="1" noTextEdit="1"/>
              </p:cNvSpPr>
              <p:nvPr/>
            </p:nvSpPr>
            <p:spPr>
              <a:xfrm>
                <a:off x="539496" y="2701371"/>
                <a:ext cx="11109960" cy="355600"/>
              </a:xfrm>
              <a:prstGeom prst="rect">
                <a:avLst/>
              </a:prstGeom>
              <a:blipFill>
                <a:blip r:embed="rId4"/>
                <a:stretch>
                  <a:fillRect l="-1317" b="-4310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112_1#8dc061752?vaa=1&amp;vcp=1&amp;vop=1&amp;pid=f49e52c96&amp;color=36,64,97&amp;vtp=1&amp;bbb=1"/>
              <p:cNvSpPr/>
              <p:nvPr/>
            </p:nvSpPr>
            <p:spPr>
              <a:xfrm>
                <a:off x="539496" y="3061988"/>
                <a:ext cx="11109960" cy="16876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𝑥</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−3(2+</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+6=9</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+6(</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𝑥</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𝑥</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𝑦</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=9+6</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𝑥</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7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𝑦</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r>
                      <a:rPr lang="en-US" altLang="zh-CN" sz="1800" b="0" i="0" smtClean="0">
                        <a:solidFill>
                          <a:srgbClr val="003760"/>
                        </a:solidFill>
                        <a:latin typeface="Cambria Math" pitchFamily="34" charset="0"/>
                        <a:ea typeface="Cambria Math" pitchFamily="34" charset="-122"/>
                        <a:cs typeface="Cambria Math" pitchFamily="34" charset="-120"/>
                      </a:rPr>
                      <m:t>[9+6</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𝑥</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选</a:t>
                </a:r>
                <a:r>
                  <a:rPr lang="en-US" altLang="zh-CN" sz="1800" b="0" i="0" dirty="0">
                    <a:solidFill>
                      <a:srgbClr val="003760"/>
                    </a:solidFill>
                    <a:latin typeface="Times New Roman" pitchFamily="34" charset="0"/>
                    <a:ea typeface="微软雅黑" pitchFamily="34" charset="-122"/>
                    <a:cs typeface="Times New Roman" pitchFamily="34" charset="-120"/>
                  </a:rPr>
                  <a:t>A.</a:t>
                </a:r>
                <a:endParaRPr lang="en-US" altLang="zh-CN" sz="1800" dirty="0">
                  <a:solidFill>
                    <a:srgbClr val="003760"/>
                  </a:solidFill>
                </a:endParaRPr>
              </a:p>
            </p:txBody>
          </p:sp>
        </mc:Choice>
        <mc:Fallback xmlns="">
          <p:sp>
            <p:nvSpPr>
              <p:cNvPr id="5" name="QC_7_AS.112_1#8dc061752?vaa=1&amp;vcp=1&amp;vop=1&amp;pid=f49e52c96&amp;color=36,64,97&amp;vtp=1&amp;bbb=1"/>
              <p:cNvSpPr>
                <a:spLocks noRot="1" noChangeAspect="1" noMove="1" noResize="1" noEditPoints="1" noAdjustHandles="1" noChangeArrowheads="1" noChangeShapeType="1" noTextEdit="1"/>
              </p:cNvSpPr>
              <p:nvPr/>
            </p:nvSpPr>
            <p:spPr>
              <a:xfrm>
                <a:off x="539496" y="3061988"/>
                <a:ext cx="11109960" cy="1687640"/>
              </a:xfrm>
              <a:prstGeom prst="rect">
                <a:avLst/>
              </a:prstGeom>
              <a:blipFill>
                <a:blip r:embed="rId5"/>
                <a:stretch>
                  <a:fillRect l="-1317" b="-830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15_1#5c7040fae?vcp=1&amp;vop=1&amp;pid=f49e52c96&amp;color=36,64,97&amp;vtp=1&amp;bt=1&amp;bbb=1"/>
              <p:cNvSpPr/>
              <p:nvPr/>
            </p:nvSpPr>
            <p:spPr>
              <a:xfrm>
                <a:off x="539496" y="1363332"/>
                <a:ext cx="11109960" cy="635000"/>
              </a:xfrm>
              <a:prstGeom prst="rect">
                <a:avLst/>
              </a:prstGeom>
              <a:noFill/>
              <a:ln/>
            </p:spPr>
            <p:txBody>
              <a:bodyPr wrap="none" lIns="0" tIns="0" rIns="0" bIns="0" rtlCol="0" anchor="t"/>
              <a:lstStyle/>
              <a:p>
                <a:pPr algn="l" latinLnBrk="1">
                  <a:lnSpc>
                    <a:spcPts val="5000"/>
                  </a:lnSpc>
                </a:pPr>
                <a:r>
                  <a:rPr lang="en-US" altLang="zh-CN" sz="1800" b="1" i="0" dirty="0">
                    <a:solidFill>
                      <a:srgbClr val="244061"/>
                    </a:solidFill>
                    <a:latin typeface="Times New Roman" pitchFamily="34" charset="0"/>
                    <a:ea typeface="微软雅黑" pitchFamily="34" charset="-122"/>
                    <a:cs typeface="Times New Roman" pitchFamily="34" charset="-120"/>
                  </a:rPr>
                  <a:t>3-2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m>
                      <m:mPr>
                        <m:mcs>
                          <m:mc>
                            <m:mcPr>
                              <m:count m:val="1"/>
                              <m:mcJc m:val="center"/>
                            </m:mcPr>
                          </m:mc>
                        </m:mcs>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mPr>
                      <m:mr>
                        <m:e>
                          <m:r>
                            <a:rPr lang="en-US" altLang="zh-CN" sz="1800" b="0" i="0">
                              <a:solidFill>
                                <a:srgbClr val="244061"/>
                              </a:solidFill>
                              <a:latin typeface="Cambria Math" pitchFamily="34" charset="0"/>
                              <a:ea typeface="Cambria Math" pitchFamily="34" charset="-122"/>
                              <a:cs typeface="Cambria Math" pitchFamily="34" charset="-120"/>
                            </a:rPr>
                            <m:t>3</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+2,0≤</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&lt;3,</m:t>
                          </m:r>
                        </m:e>
                      </m:mr>
                      <m:mr>
                        <m:e>
                          <m:r>
                            <a:rPr lang="en-US" altLang="zh-CN" sz="1800" b="0" i="0">
                              <a:solidFill>
                                <a:srgbClr val="244061"/>
                              </a:solidFill>
                              <a:latin typeface="Cambria Math" pitchFamily="34" charset="0"/>
                              <a:ea typeface="Cambria Math" pitchFamily="34" charset="-122"/>
                              <a:cs typeface="Cambria Math" pitchFamily="34" charset="-120"/>
                            </a:rPr>
                            <m:t>29+3(</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−3</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≥3,</m:t>
                          </m:r>
                        </m:e>
                      </m:mr>
                    </m:m>
                  </m:oMath>
                </a14:m>
                <a:r>
                  <a:rPr lang="en-US" altLang="zh-CN" sz="1800" b="0" i="0" dirty="0">
                    <a:solidFill>
                      <a:srgbClr val="244061"/>
                    </a:solidFill>
                    <a:latin typeface="Times New Roman" pitchFamily="34" charset="0"/>
                    <a:ea typeface="微软雅黑" pitchFamily="34" charset="-122"/>
                    <a:cs typeface="Times New Roman" pitchFamily="34" charset="-120"/>
                  </a:rPr>
                  <a:t>求此函数在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处的导数.</a:t>
                </a:r>
                <a:endParaRPr lang="en-US" altLang="zh-CN" sz="1800" dirty="0"/>
              </a:p>
            </p:txBody>
          </p:sp>
        </mc:Choice>
        <mc:Fallback xmlns="">
          <p:sp>
            <p:nvSpPr>
              <p:cNvPr id="2" name="QO_7_BD.115_1#5c7040fae?vcp=1&amp;vop=1&amp;pid=f49e52c96&amp;color=36,64,97&amp;vtp=1&amp;bt=1&amp;bbb=1"/>
              <p:cNvSpPr>
                <a:spLocks noRot="1" noChangeAspect="1" noMove="1" noResize="1" noEditPoints="1" noAdjustHandles="1" noChangeArrowheads="1" noChangeShapeType="1" noTextEdit="1"/>
              </p:cNvSpPr>
              <p:nvPr/>
            </p:nvSpPr>
            <p:spPr>
              <a:xfrm>
                <a:off x="539496" y="1363332"/>
                <a:ext cx="11109960" cy="635000"/>
              </a:xfrm>
              <a:prstGeom prst="rect">
                <a:avLst/>
              </a:prstGeom>
              <a:blipFill>
                <a:blip r:embed="rId3"/>
                <a:stretch>
                  <a:fillRect l="-1317" b="-96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116_1#5c7040fae?vcp=1&amp;vop=1&amp;pid=f49e52c96&amp;color=36,64,97&amp;vtp=1&amp;bbb=1"/>
              <p:cNvSpPr/>
              <p:nvPr/>
            </p:nvSpPr>
            <p:spPr>
              <a:xfrm>
                <a:off x="539496" y="1991728"/>
                <a:ext cx="11109960" cy="3531172"/>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=3(1+</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+2)=6</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𝑓</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6</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=6+3</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𝑓</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r>
                      <a:rPr lang="en-US" altLang="zh-CN" sz="1800" b="0" i="0">
                        <a:solidFill>
                          <a:srgbClr val="6565FF"/>
                        </a:solidFill>
                        <a:latin typeface="Cambria Math" pitchFamily="34" charset="0"/>
                        <a:ea typeface="Cambria Math" pitchFamily="34" charset="-122"/>
                        <a:cs typeface="Cambria Math" pitchFamily="34" charset="-120"/>
                      </a:rPr>
                      <m:t>(6+3</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)=29+3(</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=29+3(4+</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−[29+3(4−3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]=6</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𝑓</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6</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=6+3</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′(4)=</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𝑓</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r>
                      <a:rPr lang="en-US" altLang="zh-CN" sz="1800" b="0" i="0">
                        <a:solidFill>
                          <a:srgbClr val="6565FF"/>
                        </a:solidFill>
                        <a:latin typeface="Cambria Math" pitchFamily="34" charset="0"/>
                        <a:ea typeface="Cambria Math" pitchFamily="34" charset="-122"/>
                        <a:cs typeface="Cambria Math" pitchFamily="34" charset="-120"/>
                      </a:rPr>
                      <m:t>(6+3</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AN.116_1#5c7040fae?vcp=1&amp;vop=1&amp;pid=f49e52c96&amp;color=36,64,97&amp;vtp=1&amp;bbb=1"/>
              <p:cNvSpPr>
                <a:spLocks noRot="1" noChangeAspect="1" noMove="1" noResize="1" noEditPoints="1" noAdjustHandles="1" noChangeArrowheads="1" noChangeShapeType="1" noTextEdit="1"/>
              </p:cNvSpPr>
              <p:nvPr/>
            </p:nvSpPr>
            <p:spPr>
              <a:xfrm>
                <a:off x="539496" y="1991728"/>
                <a:ext cx="11109960" cy="3531172"/>
              </a:xfrm>
              <a:prstGeom prst="rect">
                <a:avLst/>
              </a:prstGeom>
              <a:blipFill>
                <a:blip r:embed="rId4"/>
                <a:stretch>
                  <a:fillRect l="-1317" b="-15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anim calcmode="lin" valueType="num">
                                      <p:cBhvr>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checked= 1 &amp; amp; version = 1.0.5checked=1&amp;version=1.0.5">
    <p:spTree>
      <p:nvGrpSpPr>
        <p:cNvPr id="1" name=""/>
        <p:cNvGrpSpPr/>
        <p:nvPr/>
      </p:nvGrpSpPr>
      <p:grpSpPr>
        <a:xfrm>
          <a:off x="0" y="0"/>
          <a:ext cx="0" cy="0"/>
          <a:chOff x="0" y="0"/>
          <a:chExt cx="0" cy="0"/>
        </a:xfrm>
      </p:grpSpPr>
      <p:sp>
        <p:nvSpPr>
          <p:cNvPr id="2" name="C_6_BD#e8d7a35b9?vcp=1&amp;pid=31b8f3e2b&amp;color=101,101,255&amp;vtp=1&amp;bt=1&amp;bbb=1"/>
          <p:cNvSpPr/>
          <p:nvPr/>
        </p:nvSpPr>
        <p:spPr>
          <a:xfrm>
            <a:off x="539496" y="828000"/>
            <a:ext cx="11109960" cy="425514"/>
          </a:xfrm>
          <a:prstGeom prst="rect">
            <a:avLst/>
          </a:prstGeom>
          <a:noFill/>
          <a:ln/>
        </p:spPr>
        <p:txBody>
          <a:bodyPr wrap="none" lIns="0" tIns="0" rIns="0" bIns="0" rtlCol="0" anchor="t"/>
          <a:lstStyle/>
          <a:p>
            <a:pPr algn="l" latinLnBrk="1">
              <a:lnSpc>
                <a:spcPts val="3700"/>
              </a:lnSpc>
            </a:pPr>
            <a:r>
              <a:rPr lang="en-US" altLang="zh-CN" sz="2200" b="0" i="0" dirty="0">
                <a:solidFill>
                  <a:srgbClr val="6565FF"/>
                </a:solidFill>
                <a:latin typeface="Times New Roman" pitchFamily="34" charset="0"/>
                <a:ea typeface="微软雅黑" pitchFamily="34" charset="-122"/>
                <a:cs typeface="Times New Roman" pitchFamily="34" charset="-120"/>
              </a:rPr>
              <a:t>题型4</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导数几何意义的应用</a:t>
            </a:r>
            <a:endParaRPr lang="en-US" altLang="zh-CN" sz="2200" dirty="0">
              <a:solidFill>
                <a:srgbClr val="6565FF"/>
              </a:solidFill>
            </a:endParaRPr>
          </a:p>
        </p:txBody>
      </p:sp>
      <mc:AlternateContent xmlns:mc="http://schemas.openxmlformats.org/markup-compatibility/2006" xmlns:a14="http://schemas.microsoft.com/office/drawing/2010/main">
        <mc:Choice Requires="a14">
          <p:sp>
            <p:nvSpPr>
              <p:cNvPr id="3" name="QC_7_BD.117_1#cb2518a86?vaa=1&amp;vcp=1&amp;vop=1&amp;pid=e8d7a35b9&amp;color=36,64,97&amp;vtp=1&amp;bbb=1&amp;hb=1"/>
              <p:cNvSpPr/>
              <p:nvPr/>
            </p:nvSpPr>
            <p:spPr>
              <a:xfrm>
                <a:off x="539496" y="1307050"/>
                <a:ext cx="11109960" cy="735330"/>
              </a:xfrm>
              <a:prstGeom prst="rect">
                <a:avLst/>
              </a:prstGeom>
              <a:noFill/>
              <a:ln/>
            </p:spPr>
            <p:txBody>
              <a:bodyPr wrap="none" lIns="0" tIns="0" rIns="0" bIns="0" rtlCol="0" anchor="t"/>
              <a:lstStyle/>
              <a:p>
                <a:pPr algn="l" latinLnBrk="1">
                  <a:lnSpc>
                    <a:spcPts val="3100"/>
                  </a:lnSpc>
                </a:pPr>
                <a:r>
                  <a:rPr lang="en-US" altLang="zh-CN" sz="1800" b="1" i="0" dirty="0">
                    <a:solidFill>
                      <a:srgbClr val="244061"/>
                    </a:solidFill>
                    <a:latin typeface="Times New Roman" pitchFamily="34" charset="0"/>
                    <a:ea typeface="微软雅黑" pitchFamily="34" charset="-122"/>
                    <a:cs typeface="Times New Roman" pitchFamily="34" charset="-120"/>
                  </a:rPr>
                  <a:t>例4</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如图所示，点</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𝐴</m:t>
                    </m:r>
                    <m:r>
                      <a:rPr lang="en-US" altLang="zh-CN" sz="1800" b="0" i="0" smtClean="0">
                        <a:solidFill>
                          <a:srgbClr val="244061"/>
                        </a:solidFill>
                        <a:latin typeface="Cambria Math" pitchFamily="34" charset="0"/>
                        <a:ea typeface="Cambria Math" pitchFamily="34" charset="-122"/>
                        <a:cs typeface="Cambria Math" pitchFamily="34" charset="-120"/>
                      </a:rPr>
                      <m:t>(2,1)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𝐵</m:t>
                    </m:r>
                    <m:r>
                      <a:rPr lang="en-US" altLang="zh-CN" sz="1800" b="0" i="0" smtClean="0">
                        <a:solidFill>
                          <a:srgbClr val="244061"/>
                        </a:solidFill>
                        <a:latin typeface="Cambria Math" pitchFamily="34" charset="0"/>
                        <a:ea typeface="Cambria Math" pitchFamily="34" charset="-122"/>
                        <a:cs typeface="Cambria Math" pitchFamily="34" charset="-120"/>
                      </a:rPr>
                      <m:t>(3,0)</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𝐸</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,0)(</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≥0)</m:t>
                    </m:r>
                  </m:oMath>
                </a14:m>
                <a:r>
                  <a:rPr lang="en-US" altLang="zh-CN" sz="1800" b="0" i="0" dirty="0">
                    <a:solidFill>
                      <a:srgbClr val="244061"/>
                    </a:solidFill>
                    <a:latin typeface="Times New Roman" pitchFamily="34" charset="0"/>
                    <a:ea typeface="微软雅黑" pitchFamily="34" charset="-122"/>
                    <a:cs typeface="Times New Roman" pitchFamily="34" charset="-120"/>
                  </a:rPr>
                  <a:t>，过点</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𝐸</m:t>
                    </m:r>
                  </m:oMath>
                </a14:m>
                <a:r>
                  <a:rPr lang="en-US" altLang="zh-CN" sz="1800" b="0" i="0" dirty="0">
                    <a:solidFill>
                      <a:srgbClr val="244061"/>
                    </a:solidFill>
                    <a:latin typeface="Times New Roman" pitchFamily="34" charset="0"/>
                    <a:ea typeface="微软雅黑" pitchFamily="34" charset="-122"/>
                    <a:cs typeface="Times New Roman" pitchFamily="34" charset="-120"/>
                  </a:rPr>
                  <a:t>作</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𝑂𝐵</m:t>
                    </m:r>
                  </m:oMath>
                </a14:m>
                <a:r>
                  <a:rPr lang="en-US" altLang="zh-CN" sz="1800" b="0" i="0" dirty="0">
                    <a:solidFill>
                      <a:srgbClr val="244061"/>
                    </a:solidFill>
                    <a:latin typeface="Times New Roman" pitchFamily="34" charset="0"/>
                    <a:ea typeface="微软雅黑" pitchFamily="34" charset="-122"/>
                    <a:cs typeface="Times New Roman" pitchFamily="34" charset="-120"/>
                  </a:rPr>
                  <a:t>的垂线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𝑙</m:t>
                    </m:r>
                  </m:oMath>
                </a14:m>
                <a:r>
                  <a:rPr lang="en-US" altLang="zh-CN" sz="1800" b="0" i="0" dirty="0">
                    <a:solidFill>
                      <a:srgbClr val="244061"/>
                    </a:solidFill>
                    <a:latin typeface="Times New Roman" pitchFamily="34" charset="0"/>
                    <a:ea typeface="微软雅黑" pitchFamily="34" charset="-122"/>
                    <a:cs typeface="Times New Roman" pitchFamily="34" charset="-120"/>
                  </a:rPr>
                  <a:t>.记</a:t>
                </a:r>
                <a14:m>
                  <m:oMath xmlns:m="http://schemas.openxmlformats.org/officeDocument/2006/math">
                    <m:r>
                      <m:rPr>
                        <m:nor/>
                      </m:rPr>
                      <a:rPr lang="en-US" altLang="zh-CN" sz="1800" b="0" i="0" smtClean="0">
                        <a:solidFill>
                          <a:srgbClr val="244061"/>
                        </a:solidFill>
                        <a:latin typeface="SimSun" pitchFamily="34" charset="0"/>
                        <a:ea typeface="SimSun" pitchFamily="34" charset="-122"/>
                        <a:cs typeface="SimSun"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𝐴𝑂𝐵</m:t>
                    </m:r>
                  </m:oMath>
                </a14:m>
                <a:r>
                  <a:rPr lang="en-US" altLang="zh-CN" sz="1800" b="0" i="0" dirty="0">
                    <a:solidFill>
                      <a:srgbClr val="244061"/>
                    </a:solidFill>
                    <a:latin typeface="Times New Roman" pitchFamily="34" charset="0"/>
                    <a:ea typeface="微软雅黑" pitchFamily="34" charset="-122"/>
                    <a:cs typeface="Times New Roman" pitchFamily="34" charset="-120"/>
                  </a:rPr>
                  <a:t>在直线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𝑙</m:t>
                    </m:r>
                  </m:oMath>
                </a14:m>
                <a:r>
                  <a:rPr lang="en-US" altLang="zh-CN" sz="1800" b="0" i="0" dirty="0">
                    <a:solidFill>
                      <a:srgbClr val="244061"/>
                    </a:solidFill>
                    <a:latin typeface="Times New Roman" pitchFamily="34" charset="0"/>
                    <a:ea typeface="微软雅黑" pitchFamily="34" charset="-122"/>
                    <a:cs typeface="Times New Roman" pitchFamily="34" charset="-120"/>
                  </a:rPr>
                  <a:t>左侧部分的面积为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𝑆</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000"/>
                  </a:lnSpc>
                </a:pPr>
                <a:r>
                  <a:rPr lang="en-US" altLang="zh-CN" b="0" i="0">
                    <a:solidFill>
                      <a:srgbClr val="244061"/>
                    </a:solidFill>
                    <a:latin typeface="Times New Roman" pitchFamily="34" charset="0"/>
                    <a:ea typeface="微软雅黑" pitchFamily="34" charset="-122"/>
                    <a:cs typeface="Times New Roman" pitchFamily="34" charset="-120"/>
                  </a:rPr>
                  <a:t>则函数</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𝑆</m:t>
                    </m:r>
                    <m:r>
                      <a:rPr lang="en-US" altLang="zh-CN" b="0" i="0" smtClean="0">
                        <a:solidFill>
                          <a:srgbClr val="244061"/>
                        </a:solidFill>
                        <a:latin typeface="Cambria Math" pitchFamily="34" charset="0"/>
                        <a:ea typeface="Cambria Math" pitchFamily="34" charset="-122"/>
                        <a:cs typeface="Cambria Math" pitchFamily="34" charset="-120"/>
                      </a:rPr>
                      <m:t>=</m:t>
                    </m:r>
                    <m:r>
                      <a:rPr lang="en-US" altLang="zh-CN" b="0" i="0" smtClean="0">
                        <a:solidFill>
                          <a:srgbClr val="244061"/>
                        </a:solidFill>
                        <a:latin typeface="Cambria Math" pitchFamily="34" charset="0"/>
                        <a:ea typeface="Cambria Math" pitchFamily="34" charset="-122"/>
                        <a:cs typeface="Cambria Math" pitchFamily="34" charset="-120"/>
                      </a:rPr>
                      <m:t>𝑓</m:t>
                    </m:r>
                    <m:r>
                      <a:rPr lang="en-US" altLang="zh-CN" b="0" i="0" smtClean="0">
                        <a:solidFill>
                          <a:srgbClr val="244061"/>
                        </a:solidFill>
                        <a:latin typeface="Cambria Math" pitchFamily="34" charset="0"/>
                        <a:ea typeface="Cambria Math" pitchFamily="34" charset="-122"/>
                        <a:cs typeface="Cambria Math" pitchFamily="34" charset="-120"/>
                      </a:rPr>
                      <m:t>(</m:t>
                    </m:r>
                    <m:r>
                      <a:rPr lang="en-US" altLang="zh-CN" b="0" i="0" smtClean="0">
                        <a:solidFill>
                          <a:srgbClr val="244061"/>
                        </a:solidFill>
                        <a:latin typeface="Cambria Math" pitchFamily="34" charset="0"/>
                        <a:ea typeface="Cambria Math" pitchFamily="34" charset="-122"/>
                        <a:cs typeface="Cambria Math" pitchFamily="34" charset="-120"/>
                      </a:rPr>
                      <m:t>𝑥</m:t>
                    </m:r>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的图象为下列选项中的(</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3" name="QC_7_BD.117_1#cb2518a86?vaa=1&amp;vcp=1&amp;vop=1&amp;pid=e8d7a35b9&amp;color=36,64,97&amp;vtp=1&amp;bbb=1&amp;hb=1"/>
              <p:cNvSpPr>
                <a:spLocks noRot="1" noChangeAspect="1" noMove="1" noResize="1" noEditPoints="1" noAdjustHandles="1" noChangeArrowheads="1" noChangeShapeType="1" noTextEdit="1"/>
              </p:cNvSpPr>
              <p:nvPr/>
            </p:nvSpPr>
            <p:spPr>
              <a:xfrm>
                <a:off x="539496" y="1307050"/>
                <a:ext cx="11109960" cy="735330"/>
              </a:xfrm>
              <a:prstGeom prst="rect">
                <a:avLst/>
              </a:prstGeom>
              <a:blipFill>
                <a:blip r:embed="rId3"/>
                <a:stretch>
                  <a:fillRect l="-1317" t="-826" r="-1043" b="-19008"/>
                </a:stretch>
              </a:blipFill>
              <a:ln/>
            </p:spPr>
            <p:txBody>
              <a:bodyPr/>
              <a:lstStyle/>
              <a:p>
                <a:r>
                  <a:rPr lang="zh-CN" altLang="en-US">
                    <a:noFill/>
                  </a:rPr>
                  <a:t> </a:t>
                </a:r>
              </a:p>
            </p:txBody>
          </p:sp>
        </mc:Fallback>
      </mc:AlternateContent>
      <p:sp>
        <p:nvSpPr>
          <p:cNvPr id="4" name="QC_7_AN.119_1#cb2518a86.bracket?vaa=1&amp;vcp=1&amp;vop=1&amp;pid=e8d7a35b9&amp;color=36,64,97&amp;vpa=22&amp;vtp=1"/>
          <p:cNvSpPr/>
          <p:nvPr/>
        </p:nvSpPr>
        <p:spPr>
          <a:xfrm>
            <a:off x="4548505" y="1777642"/>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2000" dirty="0">
              <a:solidFill>
                <a:srgbClr val="6565FF"/>
              </a:solidFill>
            </a:endParaRPr>
          </a:p>
        </p:txBody>
      </p:sp>
      <p:pic>
        <p:nvPicPr>
          <p:cNvPr id="5" name="QC_7_BD.117_2#cb2518a86?htil=2&amp;vaa=1&amp;vcp=1&amp;vop=1&amp;pid=e8d7a35b9&amp;color=36,64,97&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825458" y="2160735"/>
            <a:ext cx="1259834" cy="7894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7_BD.117_3#cb2518a86.choices?htil=2&amp;vaa=1&amp;vcp=1&amp;vop=1&amp;pid=e8d7a35b9&amp;color=36,64,97&amp;vtp=1&amp;bbb=1&amp;hs=1"/>
          <p:cNvSpPr/>
          <p:nvPr/>
        </p:nvSpPr>
        <p:spPr>
          <a:xfrm>
            <a:off x="539496" y="2173435"/>
            <a:ext cx="9610344" cy="806323"/>
          </a:xfrm>
          <a:prstGeom prst="rect">
            <a:avLst/>
          </a:prstGeom>
          <a:noFill/>
          <a:ln/>
        </p:spPr>
        <p:txBody>
          <a:bodyPr wrap="none" lIns="0" tIns="0" rIns="0" bIns="0" rtlCol="0" anchor="t"/>
          <a:lstStyle/>
          <a:p>
            <a:pPr latinLnBrk="1">
              <a:lnSpc>
                <a:spcPts val="7200"/>
              </a:lnSpc>
              <a:tabLst>
                <a:tab pos="2466086" algn="l"/>
                <a:tab pos="4970272" algn="l"/>
                <a:tab pos="7410958" algn="l"/>
              </a:tabLst>
            </a:pPr>
            <a:r>
              <a:rPr lang="en-US" altLang="zh-CN" sz="1800" b="0" i="0">
                <a:solidFill>
                  <a:srgbClr val="244061"/>
                </a:solidFill>
                <a:latin typeface="Times New Roman" pitchFamily="34" charset="0"/>
                <a:ea typeface="微软雅黑" pitchFamily="34" charset="-122"/>
                <a:cs typeface="Times New Roman" pitchFamily="34" charset="-120"/>
              </a:rPr>
              <a:t>A.</a:t>
            </a:r>
            <a:r>
              <a:rPr lang="en-US" altLang="zh-CN" sz="400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405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405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405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endParaRPr lang="en-US" altLang="zh-CN" sz="900" dirty="0">
              <a:latin typeface="SimSun" panose="02010600030101010101" pitchFamily="2" charset="-122"/>
            </a:endParaRPr>
          </a:p>
        </p:txBody>
      </p:sp>
      <p:pic>
        <p:nvPicPr>
          <p:cNvPr id="7" name="QC_7_BD.117_3#cb2518a86.choice_image?htil=2&amp;vaa=1&amp;vcp=1&amp;vop=1&amp;pid=e8d7a35b9&amp;color=36,64,97&amp;tib=255,255,255&amp;iip=1&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89210" y="2183659"/>
            <a:ext cx="1088136" cy="8046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7_BD.117_3#cb2518a86.choice_image?htil=2&amp;vaa=1&amp;vcp=1&amp;vop=1&amp;pid=e8d7a35b9&amp;color=36,64,97&amp;tib=255,255,255&amp;iip=2&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3225705" y="2174515"/>
            <a:ext cx="1179576" cy="8138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QC_7_BD.117_3#cb2518a86.choice_image?htil=2&amp;vaa=1&amp;vcp=1&amp;vop=1&amp;pid=e8d7a35b9&amp;color=36,64,97&amp;tib=255,255,255&amp;iip=3&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5732939" y="2174515"/>
            <a:ext cx="1115568" cy="8138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0" name="QC_7_BD.117_3#cb2518a86.choice_image?htil=2&amp;vaa=1&amp;vcp=1&amp;vop=1&amp;pid=e8d7a35b9&amp;color=36,64,97&amp;tib=255,255,255&amp;iip=4&amp;vtp=1" descr="preencoded.png"/>
          <p:cNvPicPr>
            <a:picLocks noChangeAspect="1"/>
          </p:cNvPicPr>
          <p:nvPr/>
        </p:nvPicPr>
        <p:blipFill>
          <a:blip r:embed="rId8">
            <a:clrChange>
              <a:clrFrom>
                <a:srgbClr val="FFFFFF"/>
              </a:clrFrom>
              <a:clrTo>
                <a:srgbClr val="FFFFFF">
                  <a:alpha val="0"/>
                </a:srgbClr>
              </a:clrTo>
            </a:clrChange>
          </a:blip>
          <a:stretch>
            <a:fillRect/>
          </a:stretch>
        </p:blipFill>
        <p:spPr>
          <a:xfrm>
            <a:off x="8190009" y="2183659"/>
            <a:ext cx="1051560" cy="8046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11" name="QC_7_AS.118_1#cb2518a86?vaa=1&amp;vcp=1&amp;vop=1&amp;pid=e8d7a35b9&amp;color=36,64,97&amp;vtp=1&amp;bbb=1&amp;hb=1&amp;hs=1"/>
              <p:cNvSpPr/>
              <p:nvPr/>
            </p:nvSpPr>
            <p:spPr>
              <a:xfrm>
                <a:off x="539496" y="2979758"/>
                <a:ext cx="11109960" cy="2697290"/>
              </a:xfrm>
              <a:prstGeom prst="rect">
                <a:avLst/>
              </a:prstGeom>
              <a:noFill/>
              <a:ln/>
            </p:spPr>
            <p:txBody>
              <a:bodyPr wrap="none" lIns="0" tIns="0" rIns="0" bIns="0" rtlCol="0" anchor="t"/>
              <a:lstStyle/>
              <a:p>
                <a:pPr algn="l" latinLnBrk="1">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函数的定义域为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∈[0,2]</m:t>
                    </m:r>
                  </m:oMath>
                </a14:m>
                <a:r>
                  <a:rPr lang="en-US" altLang="zh-CN" sz="1800" b="0" i="0" dirty="0">
                    <a:solidFill>
                      <a:srgbClr val="003760"/>
                    </a:solidFill>
                    <a:latin typeface="Times New Roman" pitchFamily="34" charset="0"/>
                    <a:ea typeface="微软雅黑" pitchFamily="34" charset="-122"/>
                    <a:cs typeface="Times New Roman" pitchFamily="34" charset="-120"/>
                  </a:rPr>
                  <a:t>时，在单位长度变化量</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内面积变化量</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𝑆</m:t>
                    </m:r>
                  </m:oMath>
                </a14:m>
                <a:r>
                  <a:rPr lang="en-US" altLang="zh-CN" sz="1800" b="0" i="0" dirty="0">
                    <a:solidFill>
                      <a:srgbClr val="003760"/>
                    </a:solidFill>
                    <a:latin typeface="Times New Roman" pitchFamily="34" charset="0"/>
                    <a:ea typeface="微软雅黑" pitchFamily="34" charset="-122"/>
                    <a:cs typeface="Times New Roman" pitchFamily="34" charset="-120"/>
                  </a:rPr>
                  <a:t>越来越大，即图象切线的斜率</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内越来越大</a:t>
                </a:r>
                <a:r>
                  <a:rPr lang="en-US" altLang="zh-CN" sz="1800" b="0" i="0">
                    <a:solidFill>
                      <a:srgbClr val="003760"/>
                    </a:solidFill>
                    <a:latin typeface="Times New Roman" pitchFamily="34" charset="0"/>
                    <a:ea typeface="微软雅黑" pitchFamily="34" charset="-122"/>
                    <a:cs typeface="Times New Roman" pitchFamily="34" charset="-120"/>
                  </a:rPr>
                  <a:t>，因</a:t>
                </a:r>
              </a:p>
              <a:p>
                <a:pPr latinLnBrk="1">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此</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𝑆</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的图象是上升的，且图象是下凹的；</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∈(2,3)</m:t>
                    </m:r>
                  </m:oMath>
                </a14:m>
                <a:r>
                  <a:rPr lang="en-US" altLang="zh-CN" sz="1800" b="0" i="0" dirty="0">
                    <a:solidFill>
                      <a:srgbClr val="003760"/>
                    </a:solidFill>
                    <a:latin typeface="Times New Roman" pitchFamily="34" charset="0"/>
                    <a:ea typeface="微软雅黑" pitchFamily="34" charset="-122"/>
                    <a:cs typeface="Times New Roman" pitchFamily="34" charset="-120"/>
                  </a:rPr>
                  <a:t>时，在单位长度变化量</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内面积变化量</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𝑆</m:t>
                    </m:r>
                  </m:oMath>
                </a14:m>
                <a:r>
                  <a:rPr lang="en-US" altLang="zh-CN" sz="1800" b="0" i="0" dirty="0">
                    <a:solidFill>
                      <a:srgbClr val="003760"/>
                    </a:solidFill>
                    <a:latin typeface="Times New Roman" pitchFamily="34" charset="0"/>
                    <a:ea typeface="微软雅黑" pitchFamily="34" charset="-122"/>
                    <a:cs typeface="Times New Roman" pitchFamily="34" charset="-120"/>
                  </a:rPr>
                  <a:t>越来越小，即图象切线的斜率</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内越来越小，</a:t>
                </a:r>
              </a:p>
              <a:p>
                <a:pPr latinLnBrk="1">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因此</a:t>
                </a:r>
                <a:r>
                  <a:rPr lang="en-US" altLang="zh-CN" sz="1800" b="0" i="0" dirty="0">
                    <a:solidFill>
                      <a:srgbClr val="003760"/>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𝑆</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的图象是上升的，且图象是上凸的；</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时，在单位长度变化量</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内面积变化量</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𝑆</m:t>
                    </m:r>
                  </m:oMath>
                </a14:m>
                <a:r>
                  <a:rPr lang="en-US" altLang="zh-CN" sz="1800" b="0" i="0" dirty="0">
                    <a:solidFill>
                      <a:srgbClr val="003760"/>
                    </a:solidFill>
                    <a:latin typeface="Times New Roman" pitchFamily="34" charset="0"/>
                    <a:ea typeface="微软雅黑" pitchFamily="34" charset="-122"/>
                    <a:cs typeface="Times New Roman" pitchFamily="34" charset="-120"/>
                  </a:rPr>
                  <a:t>为0，即图象切线的斜率</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内为常数0</a:t>
                </a:r>
                <a:r>
                  <a:rPr lang="en-US" altLang="zh-CN" sz="1800" b="0" i="0">
                    <a:solidFill>
                      <a:srgbClr val="003760"/>
                    </a:solidFill>
                    <a:latin typeface="Times New Roman" pitchFamily="34" charset="0"/>
                    <a:ea typeface="微软雅黑" pitchFamily="34" charset="-122"/>
                    <a:cs typeface="Times New Roman" pitchFamily="34" charset="-120"/>
                  </a:rPr>
                  <a:t>，此</a:t>
                </a:r>
              </a:p>
              <a:p>
                <a:pPr latinLnBrk="1">
                  <a:lnSpc>
                    <a:spcPts val="2900"/>
                  </a:lnSpc>
                </a:pPr>
                <a:r>
                  <a:rPr lang="en-US" altLang="zh-CN" b="0" i="0">
                    <a:solidFill>
                      <a:srgbClr val="003760"/>
                    </a:solidFill>
                    <a:latin typeface="Times New Roman" pitchFamily="34" charset="0"/>
                    <a:ea typeface="微软雅黑" pitchFamily="34" charset="-122"/>
                    <a:cs typeface="Times New Roman" pitchFamily="34" charset="-120"/>
                  </a:rPr>
                  <a:t>时</a:t>
                </a:r>
                <a:r>
                  <a:rPr lang="en-US" altLang="zh-CN" b="0" i="0" dirty="0">
                    <a:solidFill>
                      <a:srgbClr val="003760"/>
                    </a:solidFill>
                    <a:latin typeface="Times New Roman" pitchFamily="34" charset="0"/>
                    <a:ea typeface="微软雅黑" pitchFamily="34" charset="-122"/>
                    <a:cs typeface="Times New Roman" pitchFamily="34" charset="-120"/>
                  </a:rPr>
                  <a:t>，函数图象为平行于</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轴的射线.故选D.</a:t>
                </a:r>
                <a:endParaRPr lang="en-US" altLang="zh-CN" dirty="0">
                  <a:solidFill>
                    <a:srgbClr val="003760"/>
                  </a:solidFill>
                </a:endParaRPr>
              </a:p>
            </p:txBody>
          </p:sp>
        </mc:Choice>
        <mc:Fallback xmlns="">
          <p:sp>
            <p:nvSpPr>
              <p:cNvPr id="11" name="QC_7_AS.118_1#cb2518a86?vaa=1&amp;vcp=1&amp;vop=1&amp;pid=e8d7a35b9&amp;color=36,64,97&amp;vtp=1&amp;bbb=1&amp;hb=1&amp;hs=1"/>
              <p:cNvSpPr>
                <a:spLocks noRot="1" noChangeAspect="1" noMove="1" noResize="1" noEditPoints="1" noAdjustHandles="1" noChangeArrowheads="1" noChangeShapeType="1" noTextEdit="1"/>
              </p:cNvSpPr>
              <p:nvPr/>
            </p:nvSpPr>
            <p:spPr>
              <a:xfrm>
                <a:off x="539496" y="2979758"/>
                <a:ext cx="11109960" cy="2697290"/>
              </a:xfrm>
              <a:prstGeom prst="rect">
                <a:avLst/>
              </a:prstGeom>
              <a:blipFill>
                <a:blip r:embed="rId9"/>
                <a:stretch>
                  <a:fillRect l="-1317" t="-226" r="-1317" b="-520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bg/>
                                          </p:spTgt>
                                        </p:tgtEl>
                                        <p:attrNameLst>
                                          <p:attrName>style.visibility</p:attrName>
                                        </p:attrNameLst>
                                      </p:cBhvr>
                                      <p:to>
                                        <p:strVal val="visible"/>
                                      </p:to>
                                    </p:set>
                                    <p:animEffect transition="in" filter="fade">
                                      <p:cBhvr>
                                        <p:cTn id="7" dur="500"/>
                                        <p:tgtEl>
                                          <p:spTgt spid="11">
                                            <p:bg/>
                                          </p:spTgt>
                                        </p:tgtEl>
                                      </p:cBhvr>
                                    </p:animEffect>
                                    <p:anim calcmode="lin" valueType="num">
                                      <p:cBhvr>
                                        <p:cTn id="8" dur="500" fill="hold"/>
                                        <p:tgtEl>
                                          <p:spTgt spid="11">
                                            <p:bg/>
                                          </p:spTgt>
                                        </p:tgtEl>
                                        <p:attrNameLst>
                                          <p:attrName>ppt_x</p:attrName>
                                        </p:attrNameLst>
                                      </p:cBhvr>
                                      <p:tavLst>
                                        <p:tav tm="0">
                                          <p:val>
                                            <p:strVal val="#ppt_x"/>
                                          </p:val>
                                        </p:tav>
                                        <p:tav tm="100000">
                                          <p:val>
                                            <p:strVal val="#ppt_x"/>
                                          </p:val>
                                        </p:tav>
                                      </p:tavLst>
                                    </p:anim>
                                    <p:anim calcmode="lin" valueType="num">
                                      <p:cBhvr>
                                        <p:cTn id="9" dur="500" fill="hold"/>
                                        <p:tgtEl>
                                          <p:spTgt spid="11">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xEl>
                                              <p:pRg st="0" end="0"/>
                                            </p:txEl>
                                          </p:spTgt>
                                        </p:tgtEl>
                                        <p:attrNameLst>
                                          <p:attrName>style.visibility</p:attrName>
                                        </p:attrNameLst>
                                      </p:cBhvr>
                                      <p:to>
                                        <p:strVal val="visible"/>
                                      </p:to>
                                    </p:set>
                                    <p:animEffect transition="in" filter="fade">
                                      <p:cBhvr>
                                        <p:cTn id="12" dur="500"/>
                                        <p:tgtEl>
                                          <p:spTgt spid="11">
                                            <p:txEl>
                                              <p:pRg st="0" end="0"/>
                                            </p:txEl>
                                          </p:spTgt>
                                        </p:tgtEl>
                                      </p:cBhvr>
                                    </p:animEffect>
                                    <p:anim calcmode="lin" valueType="num">
                                      <p:cBhvr>
                                        <p:cTn id="1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11">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
                                            <p:txEl>
                                              <p:pRg st="1" end="1"/>
                                            </p:txEl>
                                          </p:spTgt>
                                        </p:tgtEl>
                                        <p:attrNameLst>
                                          <p:attrName>style.visibility</p:attrName>
                                        </p:attrNameLst>
                                      </p:cBhvr>
                                      <p:to>
                                        <p:strVal val="visible"/>
                                      </p:to>
                                    </p:set>
                                    <p:animEffect transition="in" filter="fade">
                                      <p:cBhvr>
                                        <p:cTn id="17" dur="500"/>
                                        <p:tgtEl>
                                          <p:spTgt spid="11">
                                            <p:txEl>
                                              <p:pRg st="1" end="1"/>
                                            </p:txEl>
                                          </p:spTgt>
                                        </p:tgtEl>
                                      </p:cBhvr>
                                    </p:animEffect>
                                    <p:anim calcmode="lin" valueType="num">
                                      <p:cBhvr>
                                        <p:cTn id="18"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11">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1">
                                            <p:txEl>
                                              <p:pRg st="2" end="2"/>
                                            </p:txEl>
                                          </p:spTgt>
                                        </p:tgtEl>
                                        <p:attrNameLst>
                                          <p:attrName>style.visibility</p:attrName>
                                        </p:attrNameLst>
                                      </p:cBhvr>
                                      <p:to>
                                        <p:strVal val="visible"/>
                                      </p:to>
                                    </p:set>
                                    <p:animEffect transition="in" filter="fade">
                                      <p:cBhvr>
                                        <p:cTn id="22" dur="500"/>
                                        <p:tgtEl>
                                          <p:spTgt spid="11">
                                            <p:txEl>
                                              <p:pRg st="2" end="2"/>
                                            </p:txEl>
                                          </p:spTgt>
                                        </p:tgtEl>
                                      </p:cBhvr>
                                    </p:animEffect>
                                    <p:anim calcmode="lin" valueType="num">
                                      <p:cBhvr>
                                        <p:cTn id="23"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11">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xEl>
                                              <p:pRg st="3" end="3"/>
                                            </p:txEl>
                                          </p:spTgt>
                                        </p:tgtEl>
                                        <p:attrNameLst>
                                          <p:attrName>style.visibility</p:attrName>
                                        </p:attrNameLst>
                                      </p:cBhvr>
                                      <p:to>
                                        <p:strVal val="visible"/>
                                      </p:to>
                                    </p:set>
                                    <p:animEffect transition="in" filter="fade">
                                      <p:cBhvr>
                                        <p:cTn id="27" dur="500"/>
                                        <p:tgtEl>
                                          <p:spTgt spid="11">
                                            <p:txEl>
                                              <p:pRg st="3" end="3"/>
                                            </p:txEl>
                                          </p:spTgt>
                                        </p:tgtEl>
                                      </p:cBhvr>
                                    </p:animEffect>
                                    <p:anim calcmode="lin" valueType="num">
                                      <p:cBhvr>
                                        <p:cTn id="28" dur="500" fill="hold"/>
                                        <p:tgtEl>
                                          <p:spTgt spid="11">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11">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1">
                                            <p:txEl>
                                              <p:pRg st="4" end="4"/>
                                            </p:txEl>
                                          </p:spTgt>
                                        </p:tgtEl>
                                        <p:attrNameLst>
                                          <p:attrName>style.visibility</p:attrName>
                                        </p:attrNameLst>
                                      </p:cBhvr>
                                      <p:to>
                                        <p:strVal val="visible"/>
                                      </p:to>
                                    </p:set>
                                    <p:animEffect transition="in" filter="fade">
                                      <p:cBhvr>
                                        <p:cTn id="32" dur="500"/>
                                        <p:tgtEl>
                                          <p:spTgt spid="11">
                                            <p:txEl>
                                              <p:pRg st="4" end="4"/>
                                            </p:txEl>
                                          </p:spTgt>
                                        </p:tgtEl>
                                      </p:cBhvr>
                                    </p:animEffect>
                                    <p:anim calcmode="lin" valueType="num">
                                      <p:cBhvr>
                                        <p:cTn id="33" dur="500" fill="hold"/>
                                        <p:tgtEl>
                                          <p:spTgt spid="11">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11">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1">
                                            <p:txEl>
                                              <p:pRg st="5" end="5"/>
                                            </p:txEl>
                                          </p:spTgt>
                                        </p:tgtEl>
                                        <p:attrNameLst>
                                          <p:attrName>style.visibility</p:attrName>
                                        </p:attrNameLst>
                                      </p:cBhvr>
                                      <p:to>
                                        <p:strVal val="visible"/>
                                      </p:to>
                                    </p:set>
                                    <p:animEffect transition="in" filter="fade">
                                      <p:cBhvr>
                                        <p:cTn id="37" dur="500"/>
                                        <p:tgtEl>
                                          <p:spTgt spid="11">
                                            <p:txEl>
                                              <p:pRg st="5" end="5"/>
                                            </p:txEl>
                                          </p:spTgt>
                                        </p:tgtEl>
                                      </p:cBhvr>
                                    </p:animEffect>
                                    <p:anim calcmode="lin" valueType="num">
                                      <p:cBhvr>
                                        <p:cTn id="38" dur="500" fill="hold"/>
                                        <p:tgtEl>
                                          <p:spTgt spid="11">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11">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1">
                                            <p:txEl>
                                              <p:pRg st="6" end="6"/>
                                            </p:txEl>
                                          </p:spTgt>
                                        </p:tgtEl>
                                        <p:attrNameLst>
                                          <p:attrName>style.visibility</p:attrName>
                                        </p:attrNameLst>
                                      </p:cBhvr>
                                      <p:to>
                                        <p:strVal val="visible"/>
                                      </p:to>
                                    </p:set>
                                    <p:animEffect transition="in" filter="fade">
                                      <p:cBhvr>
                                        <p:cTn id="42" dur="500"/>
                                        <p:tgtEl>
                                          <p:spTgt spid="11">
                                            <p:txEl>
                                              <p:pRg st="6" end="6"/>
                                            </p:txEl>
                                          </p:spTgt>
                                        </p:tgtEl>
                                      </p:cBhvr>
                                    </p:animEffect>
                                    <p:anim calcmode="lin" valueType="num">
                                      <p:cBhvr>
                                        <p:cTn id="43" dur="500" fill="hold"/>
                                        <p:tgtEl>
                                          <p:spTgt spid="11">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1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4">
                                            <p:bg/>
                                          </p:spTgt>
                                        </p:tgtEl>
                                        <p:attrNameLst>
                                          <p:attrName>style.visibility</p:attrName>
                                        </p:attrNameLst>
                                      </p:cBhvr>
                                      <p:to>
                                        <p:strVal val="visible"/>
                                      </p:to>
                                    </p:set>
                                    <p:animEffect transition="in" filter="fade">
                                      <p:cBhvr>
                                        <p:cTn id="49" dur="500"/>
                                        <p:tgtEl>
                                          <p:spTgt spid="4">
                                            <p:bg/>
                                          </p:spTgt>
                                        </p:tgtEl>
                                      </p:cBhvr>
                                    </p:animEffect>
                                    <p:anim calcmode="lin" valueType="num">
                                      <p:cBhvr>
                                        <p:cTn id="50" dur="500" fill="hold"/>
                                        <p:tgtEl>
                                          <p:spTgt spid="4">
                                            <p:bg/>
                                          </p:spTgt>
                                        </p:tgtEl>
                                        <p:attrNameLst>
                                          <p:attrName>ppt_x</p:attrName>
                                        </p:attrNameLst>
                                      </p:cBhvr>
                                      <p:tavLst>
                                        <p:tav tm="0">
                                          <p:val>
                                            <p:strVal val="#ppt_x"/>
                                          </p:val>
                                        </p:tav>
                                        <p:tav tm="100000">
                                          <p:val>
                                            <p:strVal val="#ppt_x"/>
                                          </p:val>
                                        </p:tav>
                                      </p:tavLst>
                                    </p:anim>
                                    <p:anim calcmode="lin" valueType="num">
                                      <p:cBhvr>
                                        <p:cTn id="51" dur="500" fill="hold"/>
                                        <p:tgtEl>
                                          <p:spTgt spid="4">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4">
                                            <p:txEl>
                                              <p:pRg st="0" end="0"/>
                                            </p:txEl>
                                          </p:spTgt>
                                        </p:tgtEl>
                                        <p:attrNameLst>
                                          <p:attrName>style.visibility</p:attrName>
                                        </p:attrNameLst>
                                      </p:cBhvr>
                                      <p:to>
                                        <p:strVal val="visible"/>
                                      </p:to>
                                    </p:set>
                                    <p:animEffect transition="in" filter="fade">
                                      <p:cBhvr>
                                        <p:cTn id="54" dur="500"/>
                                        <p:tgtEl>
                                          <p:spTgt spid="4">
                                            <p:txEl>
                                              <p:pRg st="0" end="0"/>
                                            </p:txEl>
                                          </p:spTgt>
                                        </p:tgtEl>
                                      </p:cBhvr>
                                    </p:animEffect>
                                    <p:anim calcmode="lin" valueType="num">
                                      <p:cBhvr>
                                        <p:cTn id="5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11"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checked= 1 &amp; amp; version = 1.0.5checked=1&amp;version=1.0.5">
    <p:spTree>
      <p:nvGrpSpPr>
        <p:cNvPr id="1" name=""/>
        <p:cNvGrpSpPr/>
        <p:nvPr/>
      </p:nvGrpSpPr>
      <p:grpSpPr>
        <a:xfrm>
          <a:off x="0" y="0"/>
          <a:ext cx="0" cy="0"/>
          <a:chOff x="0" y="0"/>
          <a:chExt cx="0" cy="0"/>
        </a:xfrm>
      </p:grpSpPr>
      <p:pic>
        <p:nvPicPr>
          <p:cNvPr id="2" name="C_3#613a9607f.fixed?vcp=1&amp;pid=d5e2e2bc9&amp;color=36,64,97&amp;tib=255,255,255&amp;vtp=1" descr="preencoded.png"/>
          <p:cNvPicPr>
            <a:picLocks noChangeAspect="1"/>
          </p:cNvPicPr>
          <p:nvPr/>
        </p:nvPicPr>
        <p:blipFill>
          <a:blip r:embed="rId3"/>
          <a:stretch>
            <a:fillRect/>
          </a:stretch>
        </p:blipFill>
        <p:spPr>
          <a:xfrm>
            <a:off x="640080" y="2011680"/>
            <a:ext cx="3090672" cy="1188720"/>
          </a:xfrm>
          <a:prstGeom prst="rect">
            <a:avLst/>
          </a:prstGeom>
        </p:spPr>
      </p:pic>
      <p:sp>
        <p:nvSpPr>
          <p:cNvPr id="3" name="C_3_BD#613a9607f.fixed?vcp=1&amp;pid=d5e2e2bc9&amp;color=61,88,159&amp;vtp=1&amp;bbb=1"/>
          <p:cNvSpPr/>
          <p:nvPr/>
        </p:nvSpPr>
        <p:spPr>
          <a:xfrm>
            <a:off x="694944" y="2048256"/>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6.1.1</a:t>
            </a:r>
            <a:endParaRPr lang="en-US" altLang="zh-CN" sz="5400" dirty="0"/>
          </a:p>
        </p:txBody>
      </p:sp>
      <p:sp>
        <p:nvSpPr>
          <p:cNvPr id="4" name="C_3#613a9607f.fixed?vcp=1&amp;pid=d5e2e2bc9&amp;color=61,88,159&amp;vtp=1&amp;bbb=1"/>
          <p:cNvSpPr/>
          <p:nvPr/>
        </p:nvSpPr>
        <p:spPr>
          <a:xfrm>
            <a:off x="4315968" y="2048256"/>
            <a:ext cx="7671816" cy="1115568"/>
          </a:xfrm>
          <a:prstGeom prst="rect">
            <a:avLst/>
          </a:prstGeom>
          <a:noFill/>
          <a:ln/>
        </p:spPr>
        <p:txBody>
          <a:bodyPr wrap="none" lIns="0" tIns="0" rIns="0" bIns="0" rtlCol="0" anchor="ctr"/>
          <a:lstStyle/>
          <a:p>
            <a:pPr algn="l" latinLnBrk="1">
              <a:lnSpc>
                <a:spcPts val="6600"/>
              </a:lnSpc>
            </a:pPr>
            <a:r>
              <a:rPr lang="en-US" altLang="zh-CN" sz="5400" b="0" i="0" dirty="0">
                <a:solidFill>
                  <a:srgbClr val="3D589F"/>
                </a:solidFill>
                <a:latin typeface="微软雅黑" pitchFamily="34" charset="0"/>
                <a:ea typeface="微软雅黑" pitchFamily="34" charset="-122"/>
                <a:cs typeface="微软雅黑" pitchFamily="34" charset="-120"/>
              </a:rPr>
              <a:t>函数的平均变化率</a:t>
            </a:r>
            <a:endParaRPr lang="en-US" altLang="zh-CN" sz="5400" dirty="0"/>
          </a:p>
        </p:txBody>
      </p:sp>
      <p:pic>
        <p:nvPicPr>
          <p:cNvPr id="5" name="C_3#613a9607f.fixed?vcp=1&amp;pid=d5e2e2bc9&amp;color=36,64,97&amp;tib=255,255,255&amp;vtp=1" descr="preencoded.png"/>
          <p:cNvPicPr>
            <a:picLocks noChangeAspect="1"/>
          </p:cNvPicPr>
          <p:nvPr/>
        </p:nvPicPr>
        <p:blipFill>
          <a:blip r:embed="rId3"/>
          <a:stretch>
            <a:fillRect/>
          </a:stretch>
        </p:blipFill>
        <p:spPr>
          <a:xfrm>
            <a:off x="640080" y="3767328"/>
            <a:ext cx="3090672" cy="1188720"/>
          </a:xfrm>
          <a:prstGeom prst="rect">
            <a:avLst/>
          </a:prstGeom>
        </p:spPr>
      </p:pic>
      <p:sp>
        <p:nvSpPr>
          <p:cNvPr id="6" name="C_3#613a9607f.fixed?vcp=1&amp;pid=d5e2e2bc9&amp;color=61,88,159&amp;vtp=1&amp;bbb=1"/>
          <p:cNvSpPr/>
          <p:nvPr/>
        </p:nvSpPr>
        <p:spPr>
          <a:xfrm>
            <a:off x="694944" y="3803904"/>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6.1.2</a:t>
            </a:r>
            <a:endParaRPr lang="en-US" altLang="zh-CN" sz="5400" dirty="0"/>
          </a:p>
        </p:txBody>
      </p:sp>
      <p:sp>
        <p:nvSpPr>
          <p:cNvPr id="7" name="C_3_BD#613a9607f.fixed?vcp=1&amp;pid=d5e2e2bc9&amp;color=61,88,159&amp;vtp=1&amp;bbb=1"/>
          <p:cNvSpPr/>
          <p:nvPr/>
        </p:nvSpPr>
        <p:spPr>
          <a:xfrm>
            <a:off x="4315968" y="3803904"/>
            <a:ext cx="7671816" cy="1115568"/>
          </a:xfrm>
          <a:prstGeom prst="rect">
            <a:avLst/>
          </a:prstGeom>
          <a:noFill/>
          <a:ln/>
        </p:spPr>
        <p:txBody>
          <a:bodyPr wrap="none" lIns="0" tIns="0" rIns="0" bIns="0" rtlCol="0" anchor="ctr"/>
          <a:lstStyle/>
          <a:p>
            <a:pPr algn="l" latinLnBrk="1">
              <a:lnSpc>
                <a:spcPts val="6600"/>
              </a:lnSpc>
            </a:pPr>
            <a:r>
              <a:rPr lang="en-US" altLang="zh-CN" sz="5400" b="0" i="0" dirty="0">
                <a:solidFill>
                  <a:srgbClr val="3D589F"/>
                </a:solidFill>
                <a:latin typeface="微软雅黑" pitchFamily="34" charset="0"/>
                <a:ea typeface="微软雅黑" pitchFamily="34" charset="-122"/>
                <a:cs typeface="微软雅黑" pitchFamily="34" charset="-120"/>
              </a:rPr>
              <a:t>导数及其几何意义</a:t>
            </a:r>
            <a:endParaRPr lang="en-US" altLang="zh-CN" sz="5400"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name="Slide 40&amp;si=40checked= 1 &amp; amp; version = 1.0.5checked=1&amp;version=1.0.5">
    <p:spTree>
      <p:nvGrpSpPr>
        <p:cNvPr id="1" name=""/>
        <p:cNvGrpSpPr/>
        <p:nvPr/>
      </p:nvGrpSpPr>
      <p:grpSpPr>
        <a:xfrm>
          <a:off x="0" y="0"/>
          <a:ext cx="0" cy="0"/>
          <a:chOff x="0" y="0"/>
          <a:chExt cx="0" cy="0"/>
        </a:xfrm>
      </p:grpSpPr>
      <p:sp>
        <p:nvSpPr>
          <p:cNvPr id="2" name="QC_7_EX.121_1#cb2518a86?vaa=1&amp;vcp=1&amp;vop=1&amp;pid=e8d7a35b9&amp;color=36,64,97&amp;vtp=1&amp;bt=1&amp;bbb=1&amp;hb=1"/>
          <p:cNvSpPr/>
          <p:nvPr/>
        </p:nvSpPr>
        <p:spPr>
          <a:xfrm>
            <a:off x="539496" y="2941782"/>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a:t>
            </a:r>
            <a:r>
              <a:rPr lang="en-US" altLang="zh-CN" sz="1800" b="0" i="0" dirty="0">
                <a:solidFill>
                  <a:srgbClr val="244061"/>
                </a:solidFill>
                <a:latin typeface="Times New Roman" pitchFamily="34" charset="0"/>
                <a:ea typeface="微软雅黑" pitchFamily="34" charset="-122"/>
                <a:cs typeface="Times New Roman" pitchFamily="34" charset="-120"/>
              </a:rPr>
              <a:t>函数图象在任一点处的切线斜率的变化情况可以反映函数图象在相应点处的变化情况</a:t>
            </a:r>
            <a:r>
              <a:rPr lang="en-US" altLang="zh-CN" sz="1800" b="0" i="0">
                <a:solidFill>
                  <a:srgbClr val="244061"/>
                </a:solidFill>
                <a:latin typeface="Times New Roman" pitchFamily="34" charset="0"/>
                <a:ea typeface="微软雅黑" pitchFamily="34" charset="-122"/>
                <a:cs typeface="Times New Roman" pitchFamily="34" charset="-120"/>
              </a:rPr>
              <a:t>，由切</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线的倾斜程度</a:t>
            </a:r>
            <a:r>
              <a:rPr lang="en-US" altLang="zh-CN" sz="1800" b="0" i="0" dirty="0">
                <a:solidFill>
                  <a:srgbClr val="244061"/>
                </a:solidFill>
                <a:latin typeface="Times New Roman" pitchFamily="34" charset="0"/>
                <a:ea typeface="微软雅黑" pitchFamily="34" charset="-122"/>
                <a:cs typeface="Times New Roman" pitchFamily="34" charset="-120"/>
              </a:rPr>
              <a:t>，可以判断出函数图象升降的快慢.因此，研究复杂的函数问题</a:t>
            </a:r>
            <a:r>
              <a:rPr lang="en-US" altLang="zh-CN" sz="1800" b="0" i="0">
                <a:solidFill>
                  <a:srgbClr val="244061"/>
                </a:solidFill>
                <a:latin typeface="Times New Roman" pitchFamily="34" charset="0"/>
                <a:ea typeface="微软雅黑" pitchFamily="34" charset="-122"/>
                <a:cs typeface="Times New Roman" pitchFamily="34" charset="-120"/>
              </a:rPr>
              <a:t>，可以考虑通过研究其图象的切线</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来了解函数的性质</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checked= 1 &amp; amp; version = 1.0.5checked=1&amp;version=1.0.5">
    <p:spTree>
      <p:nvGrpSpPr>
        <p:cNvPr id="1" name=""/>
        <p:cNvGrpSpPr/>
        <p:nvPr/>
      </p:nvGrpSpPr>
      <p:grpSpPr>
        <a:xfrm>
          <a:off x="0" y="0"/>
          <a:ext cx="0" cy="0"/>
          <a:chOff x="0" y="0"/>
          <a:chExt cx="0" cy="0"/>
        </a:xfrm>
      </p:grpSpPr>
      <p:pic>
        <p:nvPicPr>
          <p:cNvPr id="2" name="QC_7_BD.122_1#e4f62d882?htil=3&amp;vaa=1&amp;vcp=1&amp;vop=1&amp;pid=e8d7a35b9&amp;color=36,64,97&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25772" y="2587008"/>
            <a:ext cx="1773936" cy="148132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7_BD.122_2#e4f62d882?htil=3&amp;vaa=1&amp;vcp=1&amp;vop=1&amp;pid=e8d7a35b9&amp;color=36,64,97&amp;vtp=1&amp;bt=1&amp;bbb=1&amp;hb=1"/>
              <p:cNvSpPr/>
              <p:nvPr/>
            </p:nvSpPr>
            <p:spPr>
              <a:xfrm>
                <a:off x="539496" y="2449849"/>
                <a:ext cx="9208008" cy="795655"/>
              </a:xfrm>
              <a:prstGeom prst="rect">
                <a:avLst/>
              </a:prstGeom>
              <a:noFill/>
              <a:ln/>
            </p:spPr>
            <p:txBody>
              <a:bodyPr wrap="none" lIns="0" tIns="0" rIns="0" bIns="0" rtlCol="0" anchor="t"/>
              <a:lstStyle/>
              <a:p>
                <a:pPr algn="l" latinLnBrk="1">
                  <a:lnSpc>
                    <a:spcPts val="3500"/>
                  </a:lnSpc>
                </a:pPr>
                <a:r>
                  <a:rPr lang="en-US" altLang="zh-CN" sz="1800" b="1" i="0" dirty="0">
                    <a:solidFill>
                      <a:srgbClr val="244061"/>
                    </a:solidFill>
                    <a:latin typeface="Times New Roman" pitchFamily="34" charset="0"/>
                    <a:ea typeface="微软雅黑" pitchFamily="34" charset="-122"/>
                    <a:cs typeface="Times New Roman" pitchFamily="34" charset="-120"/>
                  </a:rPr>
                  <a:t>4-1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1" i="0" smtClean="0">
                        <a:solidFill>
                          <a:srgbClr val="244061"/>
                        </a:solidFill>
                        <a:latin typeface="Cambria Math" pitchFamily="34" charset="0"/>
                        <a:ea typeface="Cambria Math" pitchFamily="34" charset="-122"/>
                        <a:cs typeface="Cambria Math" pitchFamily="34" charset="-120"/>
                      </a:rPr>
                      <m:t>𝐑</m:t>
                    </m:r>
                  </m:oMath>
                </a14:m>
                <a:r>
                  <a:rPr lang="en-US" altLang="zh-CN" sz="1800" b="0" i="0" dirty="0">
                    <a:solidFill>
                      <a:srgbClr val="244061"/>
                    </a:solidFill>
                    <a:latin typeface="Times New Roman" pitchFamily="34" charset="0"/>
                    <a:ea typeface="微软雅黑" pitchFamily="34" charset="-122"/>
                    <a:cs typeface="Times New Roman" pitchFamily="34" charset="-120"/>
                  </a:rPr>
                  <a:t>上可导，其部分图象如图所示.设</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2−1</m:t>
                        </m:r>
                      </m:den>
                    </m:f>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，则下列不等式正确的是</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3" name="QC_7_BD.122_2#e4f62d882?htil=3&amp;vaa=1&amp;vcp=1&amp;vop=1&amp;pid=e8d7a35b9&amp;color=36,64,97&amp;vtp=1&amp;bt=1&amp;bbb=1&amp;hb=1"/>
              <p:cNvSpPr>
                <a:spLocks noRot="1" noChangeAspect="1" noMove="1" noResize="1" noEditPoints="1" noAdjustHandles="1" noChangeArrowheads="1" noChangeShapeType="1" noTextEdit="1"/>
              </p:cNvSpPr>
              <p:nvPr/>
            </p:nvSpPr>
            <p:spPr>
              <a:xfrm>
                <a:off x="539496" y="2449849"/>
                <a:ext cx="9208008" cy="795655"/>
              </a:xfrm>
              <a:prstGeom prst="rect">
                <a:avLst/>
              </a:prstGeom>
              <a:blipFill>
                <a:blip r:embed="rId4"/>
                <a:stretch>
                  <a:fillRect l="-1589" r="-1391" b="-17692"/>
                </a:stretch>
              </a:blipFill>
              <a:ln/>
            </p:spPr>
            <p:txBody>
              <a:bodyPr/>
              <a:lstStyle/>
              <a:p>
                <a:r>
                  <a:rPr lang="zh-CN" altLang="en-US">
                    <a:noFill/>
                  </a:rPr>
                  <a:t> </a:t>
                </a:r>
              </a:p>
            </p:txBody>
          </p:sp>
        </mc:Fallback>
      </mc:AlternateContent>
      <p:sp>
        <p:nvSpPr>
          <p:cNvPr id="4" name="QC_7_AN.124_1#e4f62d882.bracket?vaa=1&amp;vcp=1&amp;vop=1&amp;pid=e8d7a35b9&amp;color=36,64,97&amp;vpa=23&amp;vtp=1"/>
          <p:cNvSpPr/>
          <p:nvPr/>
        </p:nvSpPr>
        <p:spPr>
          <a:xfrm>
            <a:off x="701421" y="2965404"/>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5" name="QC_7_BD.122_3#e4f62d882.choices?htil=3&amp;vaa=1&amp;vcp=1&amp;vop=1&amp;pid=e8d7a35b9&amp;color=36,64,97&amp;vtp=1&amp;bbb=1"/>
              <p:cNvSpPr/>
              <p:nvPr/>
            </p:nvSpPr>
            <p:spPr>
              <a:xfrm>
                <a:off x="539496" y="3289063"/>
                <a:ext cx="9208008" cy="355600"/>
              </a:xfrm>
              <a:prstGeom prst="rect">
                <a:avLst/>
              </a:prstGeom>
              <a:noFill/>
              <a:ln/>
            </p:spPr>
            <p:txBody>
              <a:bodyPr wrap="none" lIns="0" tIns="0" rIns="0" bIns="0" rtlCol="0" anchor="t"/>
              <a:lstStyle/>
              <a:p>
                <a:pPr latinLnBrk="1">
                  <a:lnSpc>
                    <a:spcPts val="3200"/>
                  </a:lnSpc>
                  <a:tabLst>
                    <a:tab pos="2368677" algn="l"/>
                    <a:tab pos="4711954" algn="l"/>
                    <a:tab pos="7055231"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′(1)&lt;</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′(2)&lt;</m:t>
                    </m:r>
                    <m:r>
                      <a:rPr lang="en-US" altLang="zh-CN" sz="1800" b="0" i="0" smtClean="0">
                        <a:solidFill>
                          <a:srgbClr val="244061"/>
                        </a:solidFill>
                        <a:latin typeface="Cambria Math" pitchFamily="34" charset="0"/>
                        <a:ea typeface="Cambria Math" pitchFamily="34" charset="-122"/>
                        <a:cs typeface="Cambria Math" pitchFamily="34" charset="-120"/>
                      </a:rPr>
                      <m:t>𝑎</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′(1)&lt;</m:t>
                    </m:r>
                    <m:r>
                      <a:rPr lang="en-US" altLang="zh-CN" sz="1800" b="0" i="0" smtClean="0">
                        <a:solidFill>
                          <a:srgbClr val="244061"/>
                        </a:solidFill>
                        <a:latin typeface="Cambria Math" pitchFamily="34" charset="0"/>
                        <a:ea typeface="Cambria Math" pitchFamily="34" charset="-122"/>
                        <a:cs typeface="Cambria Math" pitchFamily="34" charset="-120"/>
                      </a:rPr>
                      <m:t>𝑎</m:t>
                    </m:r>
                    <m:r>
                      <a:rPr lang="en-US" altLang="zh-CN" sz="1800" b="0" i="0" smtClean="0">
                        <a:solidFill>
                          <a:srgbClr val="244061"/>
                        </a:solidFill>
                        <a:latin typeface="Cambria Math" pitchFamily="34" charset="0"/>
                        <a:ea typeface="Cambria Math" pitchFamily="34" charset="-122"/>
                        <a:cs typeface="Cambria Math" pitchFamily="34" charset="-120"/>
                      </a:rPr>
                      <m:t>&lt;</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′(2)&lt;</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′(1)&lt;</m:t>
                    </m:r>
                    <m:r>
                      <a:rPr lang="en-US" altLang="zh-CN" sz="1800" b="0" i="0" smtClean="0">
                        <a:solidFill>
                          <a:srgbClr val="244061"/>
                        </a:solidFill>
                        <a:latin typeface="Cambria Math" pitchFamily="34" charset="0"/>
                        <a:ea typeface="Cambria Math" pitchFamily="34" charset="-122"/>
                        <a:cs typeface="Cambria Math" pitchFamily="34" charset="-120"/>
                      </a:rPr>
                      <m:t>𝑎</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𝑎</m:t>
                    </m:r>
                    <m:r>
                      <a:rPr lang="en-US" altLang="zh-CN" sz="1800" b="0" i="0" smtClean="0">
                        <a:solidFill>
                          <a:srgbClr val="244061"/>
                        </a:solidFill>
                        <a:latin typeface="Cambria Math" pitchFamily="34" charset="0"/>
                        <a:ea typeface="Cambria Math" pitchFamily="34" charset="-122"/>
                        <a:cs typeface="Cambria Math" pitchFamily="34" charset="-120"/>
                      </a:rPr>
                      <m:t>&lt;</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′(1)&lt;</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7_BD.122_3#e4f62d882.choices?htil=3&amp;vaa=1&amp;vcp=1&amp;vop=1&amp;pid=e8d7a35b9&amp;color=36,64,97&amp;vtp=1&amp;bbb=1"/>
              <p:cNvSpPr>
                <a:spLocks noRot="1" noChangeAspect="1" noMove="1" noResize="1" noEditPoints="1" noAdjustHandles="1" noChangeArrowheads="1" noChangeShapeType="1" noTextEdit="1"/>
              </p:cNvSpPr>
              <p:nvPr/>
            </p:nvSpPr>
            <p:spPr>
              <a:xfrm>
                <a:off x="539496" y="3289063"/>
                <a:ext cx="9208008" cy="355600"/>
              </a:xfrm>
              <a:prstGeom prst="rect">
                <a:avLst/>
              </a:prstGeom>
              <a:blipFill>
                <a:blip r:embed="rId5"/>
                <a:stretch>
                  <a:fillRect l="-1589" b="-413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7_AS.123_1#e4f62d882?htil=3&amp;vaa=1&amp;vcp=1&amp;vop=1&amp;pid=e8d7a35b9&amp;color=36,64,97&amp;vtp=1&amp;bbb=1&amp;hb=1"/>
              <p:cNvSpPr/>
              <p:nvPr/>
            </p:nvSpPr>
            <p:spPr>
              <a:xfrm>
                <a:off x="539496" y="3649680"/>
                <a:ext cx="9208008" cy="8382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由题图可知，函数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[1,2]</m:t>
                    </m:r>
                  </m:oMath>
                </a14:m>
                <a:r>
                  <a:rPr lang="en-US" altLang="zh-CN" sz="1800" b="0" i="0" dirty="0">
                    <a:solidFill>
                      <a:srgbClr val="003760"/>
                    </a:solidFill>
                    <a:latin typeface="Times New Roman" pitchFamily="34" charset="0"/>
                    <a:ea typeface="微软雅黑" pitchFamily="34" charset="-122"/>
                    <a:cs typeface="Times New Roman" pitchFamily="34" charset="-120"/>
                  </a:rPr>
                  <a:t>上的增长速度越来越快，故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上图象的切线</a:t>
                </a: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的斜率越来越大</a:t>
                </a:r>
                <a:r>
                  <a:rPr lang="en-US" altLang="zh-CN"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2−1</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𝑎</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𝑓</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′(1)&lt;</m:t>
                    </m:r>
                    <m:r>
                      <a:rPr lang="en-US" altLang="zh-CN" b="0" i="0" smtClean="0">
                        <a:solidFill>
                          <a:srgbClr val="003760"/>
                        </a:solidFill>
                        <a:latin typeface="Cambria Math" pitchFamily="34" charset="0"/>
                        <a:ea typeface="Cambria Math" pitchFamily="34" charset="-122"/>
                        <a:cs typeface="Cambria Math" pitchFamily="34" charset="-120"/>
                      </a:rPr>
                      <m:t>𝑎</m:t>
                    </m:r>
                    <m:r>
                      <a:rPr lang="en-US" altLang="zh-CN" b="0" i="0" smtClean="0">
                        <a:solidFill>
                          <a:srgbClr val="003760"/>
                        </a:solidFill>
                        <a:latin typeface="Cambria Math" pitchFamily="34" charset="0"/>
                        <a:ea typeface="Cambria Math" pitchFamily="34" charset="-122"/>
                        <a:cs typeface="Cambria Math" pitchFamily="34" charset="-120"/>
                      </a:rPr>
                      <m:t>&lt;</m:t>
                    </m:r>
                    <m:r>
                      <a:rPr lang="en-US" altLang="zh-CN" b="0" i="0" smtClean="0">
                        <a:solidFill>
                          <a:srgbClr val="003760"/>
                        </a:solidFill>
                        <a:latin typeface="Cambria Math" pitchFamily="34" charset="0"/>
                        <a:ea typeface="Cambria Math" pitchFamily="34" charset="-122"/>
                        <a:cs typeface="Cambria Math" pitchFamily="34" charset="-120"/>
                      </a:rPr>
                      <m:t>𝑓</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.故选B.</a:t>
                </a:r>
                <a:endParaRPr lang="en-US" altLang="zh-CN" dirty="0">
                  <a:solidFill>
                    <a:srgbClr val="003760"/>
                  </a:solidFill>
                </a:endParaRPr>
              </a:p>
            </p:txBody>
          </p:sp>
        </mc:Choice>
        <mc:Fallback xmlns="">
          <p:sp>
            <p:nvSpPr>
              <p:cNvPr id="6" name="QC_7_AS.123_1#e4f62d882?htil=3&amp;vaa=1&amp;vcp=1&amp;vop=1&amp;pid=e8d7a35b9&amp;color=36,64,97&amp;vtp=1&amp;bbb=1&amp;hb=1"/>
              <p:cNvSpPr>
                <a:spLocks noRot="1" noChangeAspect="1" noMove="1" noResize="1" noEditPoints="1" noAdjustHandles="1" noChangeArrowheads="1" noChangeShapeType="1" noTextEdit="1"/>
              </p:cNvSpPr>
              <p:nvPr/>
            </p:nvSpPr>
            <p:spPr>
              <a:xfrm>
                <a:off x="539496" y="3649680"/>
                <a:ext cx="9208008" cy="838200"/>
              </a:xfrm>
              <a:prstGeom prst="rect">
                <a:avLst/>
              </a:prstGeom>
              <a:blipFill>
                <a:blip r:embed="rId6"/>
                <a:stretch>
                  <a:fillRect l="-1589" r="-1060" b="-1021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126_1#8866e5fe7?vaa=1&amp;vcp=1&amp;vop=1&amp;pid=e8d7a35b9&amp;color=36,64,97&amp;vtp=1&amp;bt=1&amp;bbb=1&amp;hb=1"/>
              <p:cNvSpPr/>
              <p:nvPr/>
            </p:nvSpPr>
            <p:spPr>
              <a:xfrm>
                <a:off x="539496" y="2240457"/>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4-2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吹气球时，记气球的半径</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𝑟</m:t>
                    </m:r>
                  </m:oMath>
                </a14:m>
                <a:r>
                  <a:rPr lang="en-US" altLang="zh-CN" sz="1800" b="0" i="0" dirty="0">
                    <a:solidFill>
                      <a:srgbClr val="244061"/>
                    </a:solidFill>
                    <a:latin typeface="Times New Roman" pitchFamily="34" charset="0"/>
                    <a:ea typeface="微软雅黑" pitchFamily="34" charset="-122"/>
                    <a:cs typeface="Times New Roman" pitchFamily="34" charset="-120"/>
                  </a:rPr>
                  <a:t>与体积</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𝑉</m:t>
                    </m:r>
                  </m:oMath>
                </a14:m>
                <a:r>
                  <a:rPr lang="en-US" altLang="zh-CN" sz="1800" b="0" i="0" dirty="0">
                    <a:solidFill>
                      <a:srgbClr val="244061"/>
                    </a:solidFill>
                    <a:latin typeface="Times New Roman" pitchFamily="34" charset="0"/>
                    <a:ea typeface="微软雅黑" pitchFamily="34" charset="-122"/>
                    <a:cs typeface="Times New Roman" pitchFamily="34" charset="-120"/>
                  </a:rPr>
                  <a:t>之间的函数关系为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𝑉</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𝑉</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𝑉</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的导函数．已知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𝑉</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𝑉</m:t>
                    </m:r>
                    <m:r>
                      <a:rPr lang="en-US" altLang="zh-CN" sz="1800" b="0" i="0">
                        <a:solidFill>
                          <a:srgbClr val="244061"/>
                        </a:solidFill>
                        <a:latin typeface="Cambria Math" pitchFamily="34" charset="0"/>
                        <a:ea typeface="Cambria Math" pitchFamily="34" charset="-122"/>
                        <a:cs typeface="Cambria Math" pitchFamily="34" charset="-120"/>
                      </a:rPr>
                      <m:t>∈[0,3]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上</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的图象如图所示</a:t>
                </a:r>
                <a:r>
                  <a:rPr lang="en-US" altLang="zh-CN"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0≤</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𝑉</m:t>
                        </m:r>
                      </m:e>
                      <m:sub>
                        <m:r>
                          <a:rPr lang="en-US" altLang="zh-CN" b="0" i="0">
                            <a:solidFill>
                              <a:srgbClr val="244061"/>
                            </a:solidFill>
                            <a:latin typeface="Cambria Math" pitchFamily="34" charset="0"/>
                            <a:ea typeface="Cambria Math" pitchFamily="34" charset="-122"/>
                            <a:cs typeface="Cambria Math" pitchFamily="34" charset="-120"/>
                          </a:rPr>
                          <m:t>1</m:t>
                        </m:r>
                      </m:sub>
                    </m:sSub>
                    <m:r>
                      <a:rPr lang="en-US" altLang="zh-CN" b="0" i="0">
                        <a:solidFill>
                          <a:srgbClr val="244061"/>
                        </a:solidFill>
                        <a:latin typeface="Cambria Math" pitchFamily="34" charset="0"/>
                        <a:ea typeface="Cambria Math" pitchFamily="34" charset="-122"/>
                        <a:cs typeface="Cambria Math" pitchFamily="34" charset="-120"/>
                      </a:rPr>
                      <m:t>&lt;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𝑉</m:t>
                        </m:r>
                      </m:e>
                      <m:sub>
                        <m:r>
                          <a:rPr lang="en-US" altLang="zh-CN" b="0" i="0">
                            <a:solidFill>
                              <a:srgbClr val="244061"/>
                            </a:solidFill>
                            <a:latin typeface="Cambria Math" pitchFamily="34" charset="0"/>
                            <a:ea typeface="Cambria Math" pitchFamily="34" charset="-122"/>
                            <a:cs typeface="Cambria Math" pitchFamily="34" charset="-120"/>
                          </a:rPr>
                          <m:t>2</m:t>
                        </m:r>
                      </m:sub>
                    </m:sSub>
                    <m:r>
                      <a:rPr lang="en-US" altLang="zh-CN" b="0" i="0">
                        <a:solidFill>
                          <a:srgbClr val="244061"/>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Times New Roman" pitchFamily="34" charset="0"/>
                    <a:ea typeface="微软雅黑" pitchFamily="34" charset="-122"/>
                    <a:cs typeface="Times New Roman" pitchFamily="34" charset="-120"/>
                  </a:rPr>
                  <a:t>则下列结论正确的是(</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C_7_BD.126_1#8866e5fe7?vaa=1&amp;vcp=1&amp;vop=1&amp;pid=e8d7a35b9&amp;color=36,64,97&amp;vtp=1&amp;bt=1&amp;bbb=1&amp;hb=1"/>
              <p:cNvSpPr>
                <a:spLocks noRot="1" noChangeAspect="1" noMove="1" noResize="1" noEditPoints="1" noAdjustHandles="1" noChangeArrowheads="1" noChangeShapeType="1" noTextEdit="1"/>
              </p:cNvSpPr>
              <p:nvPr/>
            </p:nvSpPr>
            <p:spPr>
              <a:xfrm>
                <a:off x="539496" y="2240457"/>
                <a:ext cx="11109960" cy="770255"/>
              </a:xfrm>
              <a:prstGeom prst="rect">
                <a:avLst/>
              </a:prstGeom>
              <a:blipFill>
                <a:blip r:embed="rId3"/>
                <a:stretch>
                  <a:fillRect l="-1317" r="-220" b="-18254"/>
                </a:stretch>
              </a:blipFill>
              <a:ln/>
            </p:spPr>
            <p:txBody>
              <a:bodyPr/>
              <a:lstStyle/>
              <a:p>
                <a:r>
                  <a:rPr lang="zh-CN" altLang="en-US">
                    <a:noFill/>
                  </a:rPr>
                  <a:t> </a:t>
                </a:r>
              </a:p>
            </p:txBody>
          </p:sp>
        </mc:Fallback>
      </mc:AlternateContent>
      <p:pic>
        <p:nvPicPr>
          <p:cNvPr id="4" name="QC_7_BD.126_2#8866e5fe7?htil=4&amp;vaa=1&amp;vcp=1&amp;vop=1&amp;pid=e8d7a35b9&amp;color=36,64,97&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159789" y="3145586"/>
            <a:ext cx="2240280" cy="15087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7_BD.126_3#8866e5fe7.choices?htil=4&amp;vaa=1&amp;vcp=1&amp;vop=1&amp;pid=e8d7a35b9&amp;color=36,64,97&amp;vtp=1&amp;bbb=1"/>
              <p:cNvSpPr/>
              <p:nvPr/>
            </p:nvSpPr>
            <p:spPr>
              <a:xfrm>
                <a:off x="539496" y="3018586"/>
                <a:ext cx="8741664" cy="1790700"/>
              </a:xfrm>
              <a:prstGeom prst="rect">
                <a:avLst/>
              </a:prstGeom>
              <a:noFill/>
              <a:ln/>
            </p:spPr>
            <p:txBody>
              <a:bodyPr wrap="none" lIns="0" tIns="0" rIns="0" bIns="0" rtlCol="0" anchor="t"/>
              <a:lstStyle/>
              <a:p>
                <a:pPr algn="l" latinLnBrk="1">
                  <a:lnSpc>
                    <a:spcPts val="3500"/>
                  </a:lnSpc>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(0)</m:t>
                        </m:r>
                      </m:num>
                      <m:den>
                        <m:r>
                          <a:rPr lang="en-US" altLang="zh-CN" sz="1800" b="0" i="0">
                            <a:solidFill>
                              <a:srgbClr val="244061"/>
                            </a:solidFill>
                            <a:latin typeface="Cambria Math" pitchFamily="34" charset="0"/>
                            <a:ea typeface="Cambria Math" pitchFamily="34" charset="-122"/>
                            <a:cs typeface="Cambria Math" pitchFamily="34" charset="-120"/>
                          </a:rPr>
                          <m:t>1−0</m:t>
                        </m:r>
                      </m:den>
                    </m:f>
                    <m:r>
                      <a:rPr lang="en-US" altLang="zh-CN" sz="1800" b="0" i="0">
                        <a:solidFill>
                          <a:srgbClr val="244061"/>
                        </a:solidFill>
                        <a:latin typeface="Cambria Math" pitchFamily="34" charset="0"/>
                        <a:ea typeface="Cambria Math" pitchFamily="34" charset="-122"/>
                        <a:cs typeface="Cambria Math" pitchFamily="34" charset="-120"/>
                      </a:rPr>
                      <m:t>&lt;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2−1</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500"/>
                  </a:lnSpc>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𝑉</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𝑉</m:t>
                            </m:r>
                          </m:e>
                          <m:sub>
                            <m:r>
                              <a:rPr lang="en-US" altLang="zh-CN" sz="1800" b="0" i="0">
                                <a:solidFill>
                                  <a:srgbClr val="244061"/>
                                </a:solidFill>
                                <a:latin typeface="Cambria Math" pitchFamily="34" charset="0"/>
                                <a:ea typeface="Cambria Math" pitchFamily="34" charset="-122"/>
                                <a:cs typeface="Cambria Math" pitchFamily="34" charset="-120"/>
                              </a:rPr>
                              <m:t>2</m:t>
                            </m:r>
                          </m:sub>
                        </m:sSub>
                      </m:num>
                      <m:den>
                        <m:r>
                          <a:rPr lang="en-US" altLang="zh-CN" sz="1800" b="0" i="0">
                            <a:solidFill>
                              <a:srgbClr val="244061"/>
                            </a:solidFill>
                            <a:latin typeface="Cambria Math" pitchFamily="34" charset="0"/>
                            <a:ea typeface="Cambria Math" pitchFamily="34" charset="-122"/>
                            <a:cs typeface="Cambria Math" pitchFamily="34" charset="-120"/>
                          </a:rPr>
                          <m:t>2</m:t>
                        </m:r>
                      </m:den>
                    </m:f>
                    <m:r>
                      <a:rPr lang="en-US" altLang="zh-CN" sz="1800" b="0" i="0">
                        <a:solidFill>
                          <a:srgbClr val="244061"/>
                        </a:solidFill>
                        <a:latin typeface="Cambria Math" pitchFamily="34" charset="0"/>
                        <a:ea typeface="Cambria Math" pitchFamily="34" charset="-122"/>
                        <a:cs typeface="Cambria Math" pitchFamily="34" charset="-120"/>
                      </a:rPr>
                      <m:t>)&lt;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𝑉</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𝑉</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800"/>
                  </a:lnSpc>
                </a:pPr>
                <a:r>
                  <a:rPr lang="en-US" altLang="zh-CN"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.存在</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𝑉</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𝑉</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𝑉</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，使得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𝑉</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𝑉</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𝑉</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𝑉</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𝑉</m:t>
                            </m:r>
                          </m:e>
                          <m:sub>
                            <m:r>
                              <a:rPr lang="en-US" altLang="zh-CN" sz="1800" b="0" i="0">
                                <a:solidFill>
                                  <a:srgbClr val="244061"/>
                                </a:solidFill>
                                <a:latin typeface="Cambria Math" pitchFamily="34" charset="0"/>
                                <a:ea typeface="Cambria Math" pitchFamily="34" charset="-122"/>
                                <a:cs typeface="Cambria Math" pitchFamily="34" charset="-120"/>
                              </a:rPr>
                              <m:t>1</m:t>
                            </m:r>
                          </m:sub>
                        </m:sSub>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7_BD.126_3#8866e5fe7.choices?htil=4&amp;vaa=1&amp;vcp=1&amp;vop=1&amp;pid=e8d7a35b9&amp;color=36,64,97&amp;vtp=1&amp;bbb=1"/>
              <p:cNvSpPr>
                <a:spLocks noRot="1" noChangeAspect="1" noMove="1" noResize="1" noEditPoints="1" noAdjustHandles="1" noChangeArrowheads="1" noChangeShapeType="1" noTextEdit="1"/>
              </p:cNvSpPr>
              <p:nvPr/>
            </p:nvSpPr>
            <p:spPr>
              <a:xfrm>
                <a:off x="539496" y="3018586"/>
                <a:ext cx="8741664" cy="1790700"/>
              </a:xfrm>
              <a:prstGeom prst="rect">
                <a:avLst/>
              </a:prstGeom>
              <a:blipFill>
                <a:blip r:embed="rId5"/>
                <a:stretch>
                  <a:fillRect l="-1674" b="-2721"/>
                </a:stretch>
              </a:blipFill>
              <a:ln/>
            </p:spPr>
            <p:txBody>
              <a:bodyPr/>
              <a:lstStyle/>
              <a:p>
                <a:r>
                  <a:rPr lang="zh-CN" altLang="en-US">
                    <a:noFill/>
                  </a:rPr>
                  <a:t> </a:t>
                </a:r>
              </a:p>
            </p:txBody>
          </p:sp>
        </mc:Fallback>
      </mc:AlternateContent>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name="Slide 43&amp;si=43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128_1#8866e5fe7?vaa=1&amp;vcp=1&amp;vop=1&amp;pid=e8d7a35b9&amp;color=36,64,97&amp;vtp=1&amp;bt=1&amp;bbb=1&amp;hb=1"/>
              <p:cNvSpPr/>
              <p:nvPr/>
            </p:nvSpPr>
            <p:spPr>
              <a:xfrm>
                <a:off x="539496" y="961250"/>
                <a:ext cx="11109960" cy="471024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对于A，设</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(0)</m:t>
                        </m:r>
                      </m:num>
                      <m:den>
                        <m:r>
                          <a:rPr lang="en-US" altLang="zh-CN" sz="1800" b="0" i="0">
                            <a:solidFill>
                              <a:srgbClr val="003760"/>
                            </a:solidFill>
                            <a:latin typeface="Cambria Math" pitchFamily="34" charset="0"/>
                            <a:ea typeface="Cambria Math" pitchFamily="34" charset="-122"/>
                            <a:cs typeface="Cambria Math" pitchFamily="34" charset="-120"/>
                          </a:rPr>
                          <m:t>1−0</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2−1</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（提示：斜率和倾斜角的关系）</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Times New Roman" pitchFamily="34" charset="0"/>
                    <a:ea typeface="微软雅黑" pitchFamily="34" charset="-122"/>
                    <a:cs typeface="Times New Roman" pitchFamily="34" charset="-120"/>
                  </a:rPr>
                  <a:t>题图得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&gt;</m:t>
                    </m:r>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&gt;</m:t>
                    </m:r>
                    <m:r>
                      <m:rPr>
                        <m:sty m:val="p"/>
                      </m:rPr>
                      <a:rPr lang="en-US" altLang="zh-CN" sz="1800" b="0" i="0">
                        <a:solidFill>
                          <a:srgbClr val="003760"/>
                        </a:solidFill>
                        <a:latin typeface="Cambria Math" pitchFamily="34" charset="0"/>
                        <a:ea typeface="Cambria Math" pitchFamily="34" charset="-122"/>
                        <a:cs typeface="Cambria Math" pitchFamily="34" charset="-120"/>
                      </a:rPr>
                      <m:t>tan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(0)</m:t>
                        </m:r>
                      </m:num>
                      <m:den>
                        <m:r>
                          <a:rPr lang="en-US" altLang="zh-CN" sz="1800" b="0" i="0">
                            <a:solidFill>
                              <a:srgbClr val="003760"/>
                            </a:solidFill>
                            <a:latin typeface="Cambria Math" pitchFamily="34" charset="0"/>
                            <a:ea typeface="Cambria Math" pitchFamily="34" charset="-122"/>
                            <a:cs typeface="Cambria Math" pitchFamily="34" charset="-120"/>
                          </a:rPr>
                          <m:t>1−0</m:t>
                        </m:r>
                      </m:den>
                    </m:f>
                    <m:r>
                      <a:rPr lang="en-US" altLang="zh-CN" sz="1800" b="0" i="0">
                        <a:solidFill>
                          <a:srgbClr val="003760"/>
                        </a:solidFill>
                        <a:latin typeface="Cambria Math" pitchFamily="34" charset="0"/>
                        <a:ea typeface="Cambria Math" pitchFamily="34" charset="-122"/>
                        <a:cs typeface="Cambria Math" pitchFamily="34" charset="-120"/>
                      </a:rPr>
                      <m:t>&gt;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2−1</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，故A错误；</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B，</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Times New Roman" pitchFamily="34" charset="0"/>
                    <a:ea typeface="微软雅黑" pitchFamily="34" charset="-122"/>
                    <a:cs typeface="Times New Roman" pitchFamily="34" charset="-120"/>
                  </a:rPr>
                  <a:t>题图上点的切线的斜率越来越小</a:t>
                </a:r>
                <a:r>
                  <a:rPr lang="en-US" altLang="zh-CN" sz="1800" b="0" i="0" dirty="0">
                    <a:solidFill>
                      <a:srgbClr val="003760"/>
                    </a:solidFill>
                    <a:latin typeface="Times New Roman" pitchFamily="34" charset="0"/>
                    <a:ea typeface="微软雅黑" pitchFamily="34" charset="-122"/>
                    <a:cs typeface="Times New Roman" pitchFamily="34" charset="-120"/>
                  </a:rPr>
                  <a:t>，根据导数的几何意义得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′(1)&gt;</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（提示：根据斜率比较导数大小</a:t>
                </a:r>
                <a:r>
                  <a:rPr lang="en-US" altLang="zh-CN" sz="1800" b="0" i="0">
                    <a:solidFill>
                      <a:srgbClr val="FF8827"/>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，故</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错误；</a:t>
                </a:r>
                <a:endParaRPr lang="en-US" altLang="zh-CN" sz="1800" dirty="0"/>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C，设</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2</m:t>
                            </m:r>
                          </m:sub>
                        </m:sSub>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（提示：取特值理解函数值的意义</a:t>
                </a:r>
                <a:r>
                  <a:rPr lang="en-US" altLang="zh-CN" sz="1800" b="0" i="0">
                    <a:solidFill>
                      <a:srgbClr val="FF8827"/>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，因为</a:t>
                </a:r>
              </a:p>
              <a:p>
                <a:pPr latinLnBrk="1">
                  <a:lnSpc>
                    <a:spcPts val="35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(0)&gt;</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)&gt;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，故C错误；</a:t>
                </a:r>
                <a:endParaRPr lang="en-US" altLang="zh-CN" sz="1800" dirty="0"/>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D，</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1</m:t>
                            </m:r>
                          </m:sub>
                        </m:sSub>
                      </m:den>
                    </m:f>
                  </m:oMath>
                </a14:m>
                <a:r>
                  <a:rPr lang="en-US" altLang="zh-CN" sz="1800" b="0" i="0" dirty="0">
                    <a:solidFill>
                      <a:srgbClr val="003760"/>
                    </a:solidFill>
                    <a:latin typeface="Times New Roman" pitchFamily="34" charset="0"/>
                    <a:ea typeface="微软雅黑" pitchFamily="34" charset="-122"/>
                    <a:cs typeface="Times New Roman" pitchFamily="34" charset="-120"/>
                  </a:rPr>
                  <a:t>表示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两点连线的斜率，</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表示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𝐶</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处切线的斜率</a:t>
                </a:r>
              </a:p>
              <a:p>
                <a:pPr latinLnBrk="1">
                  <a:lnSpc>
                    <a:spcPts val="3300"/>
                  </a:lnSpc>
                </a:pPr>
                <a:r>
                  <a:rPr lang="en-US" altLang="zh-CN" sz="1800" b="0" i="0">
                    <a:solidFill>
                      <a:srgbClr val="FF8827"/>
                    </a:solidFill>
                    <a:latin typeface="Times New Roman" pitchFamily="34" charset="0"/>
                    <a:ea typeface="微软雅黑" pitchFamily="34" charset="-122"/>
                    <a:cs typeface="Times New Roman" pitchFamily="34" charset="-120"/>
                  </a:rPr>
                  <a:t>（</a:t>
                </a:r>
                <a:r>
                  <a:rPr lang="en-US" altLang="zh-CN" sz="1800" b="0" i="0" dirty="0">
                    <a:solidFill>
                      <a:srgbClr val="FF8827"/>
                    </a:solidFill>
                    <a:latin typeface="Times New Roman" pitchFamily="34" charset="0"/>
                    <a:ea typeface="微软雅黑" pitchFamily="34" charset="-122"/>
                    <a:cs typeface="Times New Roman" pitchFamily="34" charset="-120"/>
                  </a:rPr>
                  <a:t>提示：通过斜率与导数的关系分析）</a:t>
                </a:r>
                <a:r>
                  <a:rPr lang="en-US" altLang="zh-CN" sz="1800" b="0" i="0" dirty="0">
                    <a:solidFill>
                      <a:srgbClr val="003760"/>
                    </a:solidFill>
                    <a:latin typeface="Times New Roman" pitchFamily="34" charset="0"/>
                    <a:ea typeface="微软雅黑" pitchFamily="34" charset="-122"/>
                    <a:cs typeface="Times New Roman" pitchFamily="34" charset="-120"/>
                  </a:rPr>
                  <a:t>，由于</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𝑉</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，所以可以平移直线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使之和曲线相切</a:t>
                </a:r>
                <a:r>
                  <a:rPr lang="en-US" altLang="zh-CN" sz="1800" b="0" i="0">
                    <a:solidFill>
                      <a:srgbClr val="003760"/>
                    </a:solidFill>
                    <a:latin typeface="Times New Roman" pitchFamily="34" charset="0"/>
                    <a:ea typeface="微软雅黑" pitchFamily="34" charset="-122"/>
                    <a:cs typeface="Times New Roman" pitchFamily="34" charset="-120"/>
                  </a:rPr>
                  <a:t>，切点就是点</a:t>
                </a:r>
              </a:p>
              <a:p>
                <a:pPr latinLnBrk="1">
                  <a:lnSpc>
                    <a:spcPts val="3100"/>
                  </a:lnSpc>
                </a:pP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,故D正确.故选D.</a:t>
                </a:r>
                <a:endParaRPr lang="en-US" altLang="zh-CN" dirty="0"/>
              </a:p>
            </p:txBody>
          </p:sp>
        </mc:Choice>
        <mc:Fallback xmlns="">
          <p:sp>
            <p:nvSpPr>
              <p:cNvPr id="2" name="QC_7_AS.128_1#8866e5fe7?vaa=1&amp;vcp=1&amp;vop=1&amp;pid=e8d7a35b9&amp;color=36,64,97&amp;vtp=1&amp;bt=1&amp;bbb=1&amp;hb=1"/>
              <p:cNvSpPr>
                <a:spLocks noRot="1" noChangeAspect="1" noMove="1" noResize="1" noEditPoints="1" noAdjustHandles="1" noChangeArrowheads="1" noChangeShapeType="1" noTextEdit="1"/>
              </p:cNvSpPr>
              <p:nvPr/>
            </p:nvSpPr>
            <p:spPr>
              <a:xfrm>
                <a:off x="539496" y="961250"/>
                <a:ext cx="11109960" cy="4710240"/>
              </a:xfrm>
              <a:prstGeom prst="rect">
                <a:avLst/>
              </a:prstGeom>
              <a:blipFill>
                <a:blip r:embed="rId3"/>
                <a:stretch>
                  <a:fillRect l="-1317" r="-1372" b="-2979"/>
                </a:stretch>
              </a:blipFill>
              <a:ln/>
            </p:spPr>
            <p:txBody>
              <a:bodyPr/>
              <a:lstStyle/>
              <a:p>
                <a:r>
                  <a:rPr lang="zh-CN" altLang="en-US">
                    <a:noFill/>
                  </a:rPr>
                  <a:t> </a:t>
                </a:r>
              </a:p>
            </p:txBody>
          </p:sp>
        </mc:Fallback>
      </mc:AlternateContent>
      <p:sp>
        <p:nvSpPr>
          <p:cNvPr id="3" name="QC_7_AN.129_1#8866e5fe7?vaa=1&amp;vcp=1&amp;vop=1&amp;pid=e8d7a35b9&amp;color=36,64,97&amp;vtp=1&amp;bbb=1"/>
          <p:cNvSpPr/>
          <p:nvPr/>
        </p:nvSpPr>
        <p:spPr>
          <a:xfrm>
            <a:off x="539496" y="5628246"/>
            <a:ext cx="11109960" cy="408305"/>
          </a:xfrm>
          <a:prstGeom prst="rect">
            <a:avLst/>
          </a:prstGeom>
          <a:noFill/>
          <a:ln/>
        </p:spPr>
        <p:txBody>
          <a:bodyPr wrap="none" lIns="0" tIns="0" rIns="0" bIns="0" rtlCol="0" anchor="t"/>
          <a:lstStyle/>
          <a:p>
            <a:pPr algn="l" latinLnBrk="1">
              <a:lnSpc>
                <a:spcPts val="36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fade">
                                      <p:cBhvr>
                                        <p:cTn id="62" dur="500"/>
                                        <p:tgtEl>
                                          <p:spTgt spid="2">
                                            <p:txEl>
                                              <p:pRg st="10" end="10"/>
                                            </p:txEl>
                                          </p:spTgt>
                                        </p:tgtEl>
                                      </p:cBhvr>
                                    </p:animEffect>
                                    <p:anim calcmode="lin" valueType="num">
                                      <p:cBhvr>
                                        <p:cTn id="63"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grpId="0" nodeType="clickEffect">
                                  <p:stCondLst>
                                    <p:cond delay="0"/>
                                  </p:stCondLst>
                                  <p:childTnLst>
                                    <p:set>
                                      <p:cBhvr>
                                        <p:cTn id="68" dur="1" fill="hold">
                                          <p:stCondLst>
                                            <p:cond delay="0"/>
                                          </p:stCondLst>
                                        </p:cTn>
                                        <p:tgtEl>
                                          <p:spTgt spid="3">
                                            <p:bg/>
                                          </p:spTgt>
                                        </p:tgtEl>
                                        <p:attrNameLst>
                                          <p:attrName>style.visibility</p:attrName>
                                        </p:attrNameLst>
                                      </p:cBhvr>
                                      <p:to>
                                        <p:strVal val="visible"/>
                                      </p:to>
                                    </p:set>
                                    <p:animEffect transition="in" filter="fade">
                                      <p:cBhvr>
                                        <p:cTn id="69" dur="500"/>
                                        <p:tgtEl>
                                          <p:spTgt spid="3">
                                            <p:bg/>
                                          </p:spTgt>
                                        </p:tgtEl>
                                      </p:cBhvr>
                                    </p:animEffect>
                                    <p:anim calcmode="lin" valueType="num">
                                      <p:cBhvr>
                                        <p:cTn id="70" dur="500" fill="hold"/>
                                        <p:tgtEl>
                                          <p:spTgt spid="3">
                                            <p:bg/>
                                          </p:spTgt>
                                        </p:tgtEl>
                                        <p:attrNameLst>
                                          <p:attrName>ppt_x</p:attrName>
                                        </p:attrNameLst>
                                      </p:cBhvr>
                                      <p:tavLst>
                                        <p:tav tm="0">
                                          <p:val>
                                            <p:strVal val="#ppt_x"/>
                                          </p:val>
                                        </p:tav>
                                        <p:tav tm="100000">
                                          <p:val>
                                            <p:strVal val="#ppt_x"/>
                                          </p:val>
                                        </p:tav>
                                      </p:tavLst>
                                    </p:anim>
                                    <p:anim calcmode="lin" valueType="num">
                                      <p:cBhvr>
                                        <p:cTn id="71" dur="500" fill="hold"/>
                                        <p:tgtEl>
                                          <p:spTgt spid="3">
                                            <p:bg/>
                                          </p:spTgt>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3">
                                            <p:txEl>
                                              <p:pRg st="0" end="0"/>
                                            </p:txEl>
                                          </p:spTgt>
                                        </p:tgtEl>
                                        <p:attrNameLst>
                                          <p:attrName>style.visibility</p:attrName>
                                        </p:attrNameLst>
                                      </p:cBhvr>
                                      <p:to>
                                        <p:strVal val="visible"/>
                                      </p:to>
                                    </p:set>
                                    <p:animEffect transition="in" filter="fade">
                                      <p:cBhvr>
                                        <p:cTn id="74" dur="500"/>
                                        <p:tgtEl>
                                          <p:spTgt spid="3">
                                            <p:txEl>
                                              <p:pRg st="0" end="0"/>
                                            </p:txEl>
                                          </p:spTgt>
                                        </p:tgtEl>
                                      </p:cBhvr>
                                    </p:animEffect>
                                    <p:anim calcmode="lin" valueType="num">
                                      <p:cBhvr>
                                        <p:cTn id="7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7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4&amp;si=44checked= 1 &amp; amp; version = 1.0.5checked=1&amp;version=1.0.5">
    <p:spTree>
      <p:nvGrpSpPr>
        <p:cNvPr id="1" name=""/>
        <p:cNvGrpSpPr/>
        <p:nvPr/>
      </p:nvGrpSpPr>
      <p:grpSpPr>
        <a:xfrm>
          <a:off x="0" y="0"/>
          <a:ext cx="0" cy="0"/>
          <a:chOff x="0" y="0"/>
          <a:chExt cx="0" cy="0"/>
        </a:xfrm>
      </p:grpSpPr>
      <p:sp>
        <p:nvSpPr>
          <p:cNvPr id="2" name="C_6_BD#3b8d10303?vcp=1&amp;pid=31b8f3e2b&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题型5</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求切点坐标</a:t>
            </a:r>
            <a:endParaRPr lang="en-US" altLang="zh-CN" sz="2200" dirty="0"/>
          </a:p>
        </p:txBody>
      </p:sp>
      <mc:AlternateContent xmlns:mc="http://schemas.openxmlformats.org/markup-compatibility/2006" xmlns:a14="http://schemas.microsoft.com/office/drawing/2010/main">
        <mc:Choice Requires="a14">
          <p:sp>
            <p:nvSpPr>
              <p:cNvPr id="3" name="QO_7_BD.130_1#2132b650c?vcp=1&amp;vop=1&amp;pid=3b8d10303&amp;color=36,64,97&amp;vtp=1&amp;bbb=1"/>
              <p:cNvSpPr/>
              <p:nvPr/>
            </p:nvSpPr>
            <p:spPr>
              <a:xfrm>
                <a:off x="539496" y="1324192"/>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例5</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曲线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在其上哪一点的切线分别满足下列条件?</a:t>
                </a:r>
                <a:endParaRPr lang="en-US" altLang="zh-CN" sz="1800" dirty="0"/>
              </a:p>
            </p:txBody>
          </p:sp>
        </mc:Choice>
        <mc:Fallback xmlns="">
          <p:sp>
            <p:nvSpPr>
              <p:cNvPr id="3" name="QO_7_BD.130_1#2132b650c?vcp=1&amp;vop=1&amp;pid=3b8d10303&amp;color=36,64,97&amp;vtp=1&amp;bbb=1"/>
              <p:cNvSpPr>
                <a:spLocks noRot="1" noChangeAspect="1" noMove="1" noResize="1" noEditPoints="1" noAdjustHandles="1" noChangeArrowheads="1" noChangeShapeType="1" noTextEdit="1"/>
              </p:cNvSpPr>
              <p:nvPr/>
            </p:nvSpPr>
            <p:spPr>
              <a:xfrm>
                <a:off x="539496" y="1324192"/>
                <a:ext cx="11109960" cy="360680"/>
              </a:xfrm>
              <a:prstGeom prst="rect">
                <a:avLst/>
              </a:prstGeom>
              <a:blipFill>
                <a:blip r:embed="rId3"/>
                <a:stretch>
                  <a:fillRect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131_1#2132b650c?vcp=1&amp;vop=1&amp;pid=3b8d10303&amp;color=36,64,97&amp;vtp=1&amp;bbb=1"/>
              <p:cNvSpPr/>
              <p:nvPr/>
            </p:nvSpPr>
            <p:spPr>
              <a:xfrm>
                <a:off x="539496" y="1688171"/>
                <a:ext cx="11109960" cy="508000"/>
              </a:xfrm>
              <a:prstGeom prst="rect">
                <a:avLst/>
              </a:prstGeom>
              <a:noFill/>
              <a:ln/>
            </p:spPr>
            <p:txBody>
              <a:bodyPr wrap="none" lIns="0" tIns="0" rIns="0" bIns="0" rtlCol="0" anchor="t"/>
              <a:lstStyle/>
              <a:p>
                <a:pPr algn="l" latinLnBrk="1">
                  <a:lnSpc>
                    <a:spcPts val="4000"/>
                  </a:lnSpc>
                </a:pPr>
                <a:r>
                  <a:rPr lang="en-US" altLang="zh-CN" sz="1800" b="1"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𝑦</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是满足条件的点.</a:t>
                </a:r>
                <a:endParaRPr lang="en-US" altLang="zh-CN" sz="1800" dirty="0"/>
              </a:p>
            </p:txBody>
          </p:sp>
        </mc:Choice>
        <mc:Fallback xmlns="">
          <p:sp>
            <p:nvSpPr>
              <p:cNvPr id="4" name="QO_7_AN.131_1#2132b650c?vcp=1&amp;vop=1&amp;pid=3b8d10303&amp;color=36,64,97&amp;vtp=1&amp;bbb=1"/>
              <p:cNvSpPr>
                <a:spLocks noRot="1" noChangeAspect="1" noMove="1" noResize="1" noEditPoints="1" noAdjustHandles="1" noChangeArrowheads="1" noChangeShapeType="1" noTextEdit="1"/>
              </p:cNvSpPr>
              <p:nvPr/>
            </p:nvSpPr>
            <p:spPr>
              <a:xfrm>
                <a:off x="539496" y="1688171"/>
                <a:ext cx="11109960" cy="508000"/>
              </a:xfrm>
              <a:prstGeom prst="rect">
                <a:avLst/>
              </a:prstGeom>
              <a:blipFill>
                <a:blip r:embed="rId4"/>
                <a:stretch>
                  <a:fillRect l="-1317" b="-1084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8_BD.132_1#eae616453?vcp=1&amp;vop=1&amp;pid=2132b650c&amp;color=36,64,97&amp;vtp=1&amp;bbb=1"/>
              <p:cNvSpPr/>
              <p:nvPr/>
            </p:nvSpPr>
            <p:spPr>
              <a:xfrm>
                <a:off x="539496" y="2196171"/>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平行于直线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=4</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8_BD.132_1#eae616453?vcp=1&amp;vop=1&amp;pid=2132b650c&amp;color=36,64,97&amp;vtp=1&amp;bbb=1"/>
              <p:cNvSpPr>
                <a:spLocks noRot="1" noChangeAspect="1" noMove="1" noResize="1" noEditPoints="1" noAdjustHandles="1" noChangeArrowheads="1" noChangeShapeType="1" noTextEdit="1"/>
              </p:cNvSpPr>
              <p:nvPr/>
            </p:nvSpPr>
            <p:spPr>
              <a:xfrm>
                <a:off x="539496" y="2196171"/>
                <a:ext cx="11109960" cy="363665"/>
              </a:xfrm>
              <a:prstGeom prst="rect">
                <a:avLst/>
              </a:prstGeom>
              <a:blipFill>
                <a:blip r:embed="rId5"/>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8_AN.133_1#eae616453?vcp=1&amp;vop=1&amp;pid=2132b650c&amp;color=36,64,97&amp;vtp=1&amp;bbb=1"/>
              <p:cNvSpPr/>
              <p:nvPr/>
            </p:nvSpPr>
            <p:spPr>
              <a:xfrm>
                <a:off x="539496" y="2560661"/>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切线与直线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平行，</a:t>
                </a:r>
                <a:endParaRPr lang="en-US" altLang="zh-CN" sz="1800" dirty="0"/>
              </a:p>
              <a:p>
                <a:pPr latinLnBrk="1">
                  <a:lnSpc>
                    <a:spcPts val="3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(2,4)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是满足条件的点.</a:t>
                </a:r>
                <a:endParaRPr lang="en-US" altLang="zh-CN" sz="1800" dirty="0"/>
              </a:p>
            </p:txBody>
          </p:sp>
        </mc:Choice>
        <mc:Fallback xmlns="">
          <p:sp>
            <p:nvSpPr>
              <p:cNvPr id="6" name="QO_8_AN.133_1#eae616453?vcp=1&amp;vop=1&amp;pid=2132b650c&amp;color=36,64,97&amp;vtp=1&amp;bbb=1"/>
              <p:cNvSpPr>
                <a:spLocks noRot="1" noChangeAspect="1" noMove="1" noResize="1" noEditPoints="1" noAdjustHandles="1" noChangeArrowheads="1" noChangeShapeType="1" noTextEdit="1"/>
              </p:cNvSpPr>
              <p:nvPr/>
            </p:nvSpPr>
            <p:spPr>
              <a:xfrm>
                <a:off x="539496" y="2560661"/>
                <a:ext cx="11109960" cy="773240"/>
              </a:xfrm>
              <a:prstGeom prst="rect">
                <a:avLst/>
              </a:prstGeom>
              <a:blipFill>
                <a:blip r:embed="rId6"/>
                <a:stretch>
                  <a:fillRect l="-1317"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8_BD.134_1#e7679d87b?vcp=1&amp;vop=1&amp;pid=2132b650c&amp;color=36,64,97&amp;vtp=1&amp;bbb=1"/>
              <p:cNvSpPr/>
              <p:nvPr/>
            </p:nvSpPr>
            <p:spPr>
              <a:xfrm>
                <a:off x="539496" y="3384319"/>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垂直于直线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−6</m:t>
                    </m:r>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+5=0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7" name="QO_8_BD.134_1#e7679d87b?vcp=1&amp;vop=1&amp;pid=2132b650c&amp;color=36,64,97&amp;vtp=1&amp;bbb=1"/>
              <p:cNvSpPr>
                <a:spLocks noRot="1" noChangeAspect="1" noMove="1" noResize="1" noEditPoints="1" noAdjustHandles="1" noChangeArrowheads="1" noChangeShapeType="1" noTextEdit="1"/>
              </p:cNvSpPr>
              <p:nvPr/>
            </p:nvSpPr>
            <p:spPr>
              <a:xfrm>
                <a:off x="539496" y="3384319"/>
                <a:ext cx="11109960" cy="363665"/>
              </a:xfrm>
              <a:prstGeom prst="rect">
                <a:avLst/>
              </a:prstGeom>
              <a:blipFill>
                <a:blip r:embed="rId7"/>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O_8_AN.135_1#e7679d87b?vcp=1&amp;vop=1&amp;pid=2132b650c&amp;color=36,64,97&amp;vtp=1&amp;bbb=1"/>
              <p:cNvSpPr/>
              <p:nvPr/>
            </p:nvSpPr>
            <p:spPr>
              <a:xfrm>
                <a:off x="539496" y="3757636"/>
                <a:ext cx="11109960" cy="12573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切线与直线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−6</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+5=0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垂直，</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9</m:t>
                        </m:r>
                      </m:num>
                      <m:den>
                        <m:r>
                          <a:rPr lang="en-US" altLang="zh-CN" sz="1800" b="0" i="0">
                            <a:solidFill>
                              <a:srgbClr val="6565FF"/>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9</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是满足条件的点.</a:t>
                </a:r>
                <a:endParaRPr lang="en-US" altLang="zh-CN" sz="1800" dirty="0"/>
              </a:p>
            </p:txBody>
          </p:sp>
        </mc:Choice>
        <mc:Fallback xmlns="">
          <p:sp>
            <p:nvSpPr>
              <p:cNvPr id="8" name="QO_8_AN.135_1#e7679d87b?vcp=1&amp;vop=1&amp;pid=2132b650c&amp;color=36,64,97&amp;vtp=1&amp;bbb=1"/>
              <p:cNvSpPr>
                <a:spLocks noRot="1" noChangeAspect="1" noMove="1" noResize="1" noEditPoints="1" noAdjustHandles="1" noChangeArrowheads="1" noChangeShapeType="1" noTextEdit="1"/>
              </p:cNvSpPr>
              <p:nvPr/>
            </p:nvSpPr>
            <p:spPr>
              <a:xfrm>
                <a:off x="539496" y="3757636"/>
                <a:ext cx="11109960" cy="1257300"/>
              </a:xfrm>
              <a:prstGeom prst="rect">
                <a:avLst/>
              </a:prstGeom>
              <a:blipFill>
                <a:blip r:embed="rId8"/>
                <a:stretch>
                  <a:fillRect l="-1317" b="-628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bg/>
                                          </p:spTgt>
                                        </p:tgtEl>
                                        <p:attrNameLst>
                                          <p:attrName>style.visibility</p:attrName>
                                        </p:attrNameLst>
                                      </p:cBhvr>
                                      <p:to>
                                        <p:strVal val="visible"/>
                                      </p:to>
                                    </p:set>
                                    <p:animEffect transition="in" filter="fade">
                                      <p:cBhvr>
                                        <p:cTn id="19" dur="500"/>
                                        <p:tgtEl>
                                          <p:spTgt spid="6">
                                            <p:bg/>
                                          </p:spTgt>
                                        </p:tgtEl>
                                      </p:cBhvr>
                                    </p:animEffect>
                                    <p:anim calcmode="lin" valueType="num">
                                      <p:cBhvr>
                                        <p:cTn id="20" dur="500" fill="hold"/>
                                        <p:tgtEl>
                                          <p:spTgt spid="6">
                                            <p:bg/>
                                          </p:spTgt>
                                        </p:tgtEl>
                                        <p:attrNameLst>
                                          <p:attrName>ppt_x</p:attrName>
                                        </p:attrNameLst>
                                      </p:cBhvr>
                                      <p:tavLst>
                                        <p:tav tm="0">
                                          <p:val>
                                            <p:strVal val="#ppt_x"/>
                                          </p:val>
                                        </p:tav>
                                        <p:tav tm="100000">
                                          <p:val>
                                            <p:strVal val="#ppt_x"/>
                                          </p:val>
                                        </p:tav>
                                      </p:tavLst>
                                    </p:anim>
                                    <p:anim calcmode="lin" valueType="num">
                                      <p:cBhvr>
                                        <p:cTn id="21" dur="500" fill="hold"/>
                                        <p:tgtEl>
                                          <p:spTgt spid="6">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500"/>
                                        <p:tgtEl>
                                          <p:spTgt spid="6">
                                            <p:txEl>
                                              <p:pRg st="0" end="0"/>
                                            </p:txEl>
                                          </p:spTgt>
                                        </p:tgtEl>
                                      </p:cBhvr>
                                    </p:animEffect>
                                    <p:anim calcmode="lin" valueType="num">
                                      <p:cBhvr>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6">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anim calcmode="lin" valueType="num">
                                      <p:cBhvr>
                                        <p:cTn id="3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8">
                                            <p:bg/>
                                          </p:spTgt>
                                        </p:tgtEl>
                                        <p:attrNameLst>
                                          <p:attrName>style.visibility</p:attrName>
                                        </p:attrNameLst>
                                      </p:cBhvr>
                                      <p:to>
                                        <p:strVal val="visible"/>
                                      </p:to>
                                    </p:set>
                                    <p:animEffect transition="in" filter="fade">
                                      <p:cBhvr>
                                        <p:cTn id="36" dur="500"/>
                                        <p:tgtEl>
                                          <p:spTgt spid="8">
                                            <p:bg/>
                                          </p:spTgt>
                                        </p:tgtEl>
                                      </p:cBhvr>
                                    </p:animEffect>
                                    <p:anim calcmode="lin" valueType="num">
                                      <p:cBhvr>
                                        <p:cTn id="37" dur="500" fill="hold"/>
                                        <p:tgtEl>
                                          <p:spTgt spid="8">
                                            <p:bg/>
                                          </p:spTgt>
                                        </p:tgtEl>
                                        <p:attrNameLst>
                                          <p:attrName>ppt_x</p:attrName>
                                        </p:attrNameLst>
                                      </p:cBhvr>
                                      <p:tavLst>
                                        <p:tav tm="0">
                                          <p:val>
                                            <p:strVal val="#ppt_x"/>
                                          </p:val>
                                        </p:tav>
                                        <p:tav tm="100000">
                                          <p:val>
                                            <p:strVal val="#ppt_x"/>
                                          </p:val>
                                        </p:tav>
                                      </p:tavLst>
                                    </p:anim>
                                    <p:anim calcmode="lin" valueType="num">
                                      <p:cBhvr>
                                        <p:cTn id="38" dur="500" fill="hold"/>
                                        <p:tgtEl>
                                          <p:spTgt spid="8">
                                            <p:bg/>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8">
                                            <p:txEl>
                                              <p:pRg st="0" end="0"/>
                                            </p:txEl>
                                          </p:spTgt>
                                        </p:tgtEl>
                                        <p:attrNameLst>
                                          <p:attrName>style.visibility</p:attrName>
                                        </p:attrNameLst>
                                      </p:cBhvr>
                                      <p:to>
                                        <p:strVal val="visible"/>
                                      </p:to>
                                    </p:set>
                                    <p:animEffect transition="in" filter="fade">
                                      <p:cBhvr>
                                        <p:cTn id="41" dur="500"/>
                                        <p:tgtEl>
                                          <p:spTgt spid="8">
                                            <p:txEl>
                                              <p:pRg st="0" end="0"/>
                                            </p:txEl>
                                          </p:spTgt>
                                        </p:tgtEl>
                                      </p:cBhvr>
                                    </p:animEffect>
                                    <p:anim calcmode="lin" valueType="num">
                                      <p:cBhvr>
                                        <p:cTn id="4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8">
                                            <p:txEl>
                                              <p:pRg st="0" end="0"/>
                                            </p:txEl>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8">
                                            <p:txEl>
                                              <p:pRg st="1" end="1"/>
                                            </p:txEl>
                                          </p:spTgt>
                                        </p:tgtEl>
                                        <p:attrNameLst>
                                          <p:attrName>style.visibility</p:attrName>
                                        </p:attrNameLst>
                                      </p:cBhvr>
                                      <p:to>
                                        <p:strVal val="visible"/>
                                      </p:to>
                                    </p:set>
                                    <p:animEffect transition="in" filter="fade">
                                      <p:cBhvr>
                                        <p:cTn id="46" dur="500"/>
                                        <p:tgtEl>
                                          <p:spTgt spid="8">
                                            <p:txEl>
                                              <p:pRg st="1" end="1"/>
                                            </p:txEl>
                                          </p:spTgt>
                                        </p:tgtEl>
                                      </p:cBhvr>
                                    </p:animEffect>
                                    <p:anim calcmode="lin" valueType="num">
                                      <p:cBhvr>
                                        <p:cTn id="4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48" dur="500" fill="hold"/>
                                        <p:tgtEl>
                                          <p:spTgt spid="8">
                                            <p:txEl>
                                              <p:pRg st="1" end="1"/>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8">
                                            <p:txEl>
                                              <p:pRg st="2" end="2"/>
                                            </p:txEl>
                                          </p:spTgt>
                                        </p:tgtEl>
                                        <p:attrNameLst>
                                          <p:attrName>style.visibility</p:attrName>
                                        </p:attrNameLst>
                                      </p:cBhvr>
                                      <p:to>
                                        <p:strVal val="visible"/>
                                      </p:to>
                                    </p:set>
                                    <p:animEffect transition="in" filter="fade">
                                      <p:cBhvr>
                                        <p:cTn id="51" dur="500"/>
                                        <p:tgtEl>
                                          <p:spTgt spid="8">
                                            <p:txEl>
                                              <p:pRg st="2" end="2"/>
                                            </p:txEl>
                                          </p:spTgt>
                                        </p:tgtEl>
                                      </p:cBhvr>
                                    </p:animEffect>
                                    <p:anim calcmode="lin" valueType="num">
                                      <p:cBhvr>
                                        <p:cTn id="52"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53" dur="5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5&amp;si=4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8_BD.136_1#958ed8777?vcp=1&amp;vop=1&amp;pid=2132b650c&amp;color=36,64,97&amp;vtp=1&amp;bt=1&amp;bbb=1"/>
              <p:cNvSpPr/>
              <p:nvPr/>
            </p:nvSpPr>
            <p:spPr>
              <a:xfrm>
                <a:off x="539496" y="2876219"/>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倾斜角为</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135</m:t>
                        </m:r>
                      </m:e>
                      <m:sup>
                        <m:r>
                          <a:rPr lang="en-US" altLang="zh-CN" sz="1800" b="0" i="0">
                            <a:solidFill>
                              <a:srgbClr val="244061"/>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8_BD.136_1#958ed8777?vcp=1&amp;vop=1&amp;pid=2132b650c&amp;color=36,64,97&amp;vtp=1&amp;bt=1&amp;bbb=1"/>
              <p:cNvSpPr>
                <a:spLocks noRot="1" noChangeAspect="1" noMove="1" noResize="1" noEditPoints="1" noAdjustHandles="1" noChangeArrowheads="1" noChangeShapeType="1" noTextEdit="1"/>
              </p:cNvSpPr>
              <p:nvPr/>
            </p:nvSpPr>
            <p:spPr>
              <a:xfrm>
                <a:off x="539496" y="2876219"/>
                <a:ext cx="11109960" cy="360680"/>
              </a:xfrm>
              <a:prstGeom prst="rect">
                <a:avLst/>
              </a:prstGeom>
              <a:blipFill>
                <a:blip r:embed="rId3"/>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AN.137_1#958ed8777?vcp=1&amp;vop=1&amp;pid=2132b650c&amp;color=36,64,97&amp;vtp=1&amp;bbb=1"/>
              <p:cNvSpPr/>
              <p:nvPr/>
            </p:nvSpPr>
            <p:spPr>
              <a:xfrm>
                <a:off x="539496" y="3237153"/>
                <a:ext cx="11109960" cy="8382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切线的倾斜角为</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135</m:t>
                        </m:r>
                      </m:e>
                      <m:sup>
                        <m:r>
                          <a:rPr lang="en-US" altLang="zh-CN" sz="1800" b="0" i="0">
                            <a:solidFill>
                              <a:srgbClr val="6565FF"/>
                            </a:solidFill>
                            <a:latin typeface="Cambria Math" pitchFamily="34" charset="0"/>
                            <a:ea typeface="Cambria Math" pitchFamily="34" charset="-122"/>
                            <a:cs typeface="Cambria Math" pitchFamily="34" charset="-120"/>
                          </a:rPr>
                          <m:t>∘</m:t>
                        </m:r>
                      </m:sup>
                    </m:sSup>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其斜率为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4</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是满足条件的点.</a:t>
                </a:r>
                <a:endParaRPr lang="en-US" altLang="zh-CN" sz="1800" dirty="0"/>
              </a:p>
            </p:txBody>
          </p:sp>
        </mc:Choice>
        <mc:Fallback xmlns="">
          <p:sp>
            <p:nvSpPr>
              <p:cNvPr id="3" name="QO_8_AN.137_1#958ed8777?vcp=1&amp;vop=1&amp;pid=2132b650c&amp;color=36,64,97&amp;vtp=1&amp;bbb=1"/>
              <p:cNvSpPr>
                <a:spLocks noRot="1" noChangeAspect="1" noMove="1" noResize="1" noEditPoints="1" noAdjustHandles="1" noChangeArrowheads="1" noChangeShapeType="1" noTextEdit="1"/>
              </p:cNvSpPr>
              <p:nvPr/>
            </p:nvSpPr>
            <p:spPr>
              <a:xfrm>
                <a:off x="539496" y="3237153"/>
                <a:ext cx="11109960" cy="838200"/>
              </a:xfrm>
              <a:prstGeom prst="rect">
                <a:avLst/>
              </a:prstGeom>
              <a:blipFill>
                <a:blip r:embed="rId4"/>
                <a:stretch>
                  <a:fillRect l="-1317" b="-1014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6&amp;si=46checked= 1 &amp; amp; version = 1.0.5checked=1&amp;version=1.0.5">
    <p:spTree>
      <p:nvGrpSpPr>
        <p:cNvPr id="1" name=""/>
        <p:cNvGrpSpPr/>
        <p:nvPr/>
      </p:nvGrpSpPr>
      <p:grpSpPr>
        <a:xfrm>
          <a:off x="0" y="0"/>
          <a:ext cx="0" cy="0"/>
          <a:chOff x="0" y="0"/>
          <a:chExt cx="0" cy="0"/>
        </a:xfrm>
      </p:grpSpPr>
      <p:sp>
        <p:nvSpPr>
          <p:cNvPr id="2" name="QO_7_EX.138_1#2132b650c?vcp=1&amp;vop=1&amp;pid=3b8d10303&amp;color=36,64,97&amp;mp=1&amp;vtp=1&amp;bt=1&amp;bbb=1&amp;hb=1"/>
          <p:cNvSpPr/>
          <p:nvPr/>
        </p:nvSpPr>
        <p:spPr>
          <a:xfrm>
            <a:off x="539496" y="2088565"/>
            <a:ext cx="11109960" cy="2865755"/>
          </a:xfrm>
          <a:prstGeom prst="rect">
            <a:avLst/>
          </a:prstGeom>
          <a:noFill/>
          <a:ln/>
        </p:spPr>
        <p:txBody>
          <a:bodyPr wrap="none" lIns="0" tIns="0" rIns="0" bIns="0" rtlCol="0" anchor="t"/>
          <a:lstStyle/>
          <a:p>
            <a:pPr algn="l" latinLnBrk="1">
              <a:lnSpc>
                <a:spcPts val="3300"/>
              </a:lnSpc>
            </a:pPr>
            <a:r>
              <a:rPr lang="en-US" altLang="zh-CN" sz="1800" b="0" i="0" spc="-50" dirty="0">
                <a:solidFill>
                  <a:srgbClr val="244061"/>
                </a:solidFill>
                <a:latin typeface="SimSun" pitchFamily="34" charset="0"/>
                <a:ea typeface="SimSun" pitchFamily="34" charset="-122"/>
                <a:cs typeface="SimSun" pitchFamily="34" charset="-120"/>
              </a:rPr>
              <a:t>    </a:t>
            </a:r>
            <a:r>
              <a:rPr lang="en-US" altLang="zh-CN" sz="1800" b="1" i="0" spc="-50" dirty="0">
                <a:solidFill>
                  <a:srgbClr val="244061"/>
                </a:solidFill>
                <a:latin typeface="Times New Roman" pitchFamily="34" charset="0"/>
                <a:ea typeface="微软雅黑" pitchFamily="34" charset="-122"/>
                <a:cs typeface="Times New Roman" pitchFamily="34" charset="-120"/>
              </a:rPr>
              <a:t>【方法总结】</a:t>
            </a:r>
            <a:r>
              <a:rPr lang="en-US" altLang="zh-CN" sz="1800" b="0" i="0" spc="-50" dirty="0">
                <a:solidFill>
                  <a:srgbClr val="244061"/>
                </a:solidFill>
                <a:latin typeface="Times New Roman" pitchFamily="34" charset="0"/>
                <a:ea typeface="微软雅黑" pitchFamily="34" charset="-122"/>
                <a:cs typeface="Times New Roman" pitchFamily="34" charset="-120"/>
              </a:rPr>
              <a:t>解答此类题目时，寻找直线的倾斜角或斜率是解题的关键，</a:t>
            </a:r>
            <a:r>
              <a:rPr lang="en-US" altLang="zh-CN" sz="1800" b="0" i="0" spc="-50">
                <a:solidFill>
                  <a:srgbClr val="244061"/>
                </a:solidFill>
                <a:latin typeface="Times New Roman" pitchFamily="34" charset="0"/>
                <a:ea typeface="微软雅黑" pitchFamily="34" charset="-122"/>
                <a:cs typeface="Times New Roman" pitchFamily="34" charset="-120"/>
              </a:rPr>
              <a:t>由这些信息得知函数在某点处的导数，</a:t>
            </a:r>
          </a:p>
          <a:p>
            <a:pPr latinLnBrk="1">
              <a:lnSpc>
                <a:spcPts val="3300"/>
              </a:lnSpc>
            </a:pPr>
            <a:r>
              <a:rPr lang="en-US" altLang="zh-CN" sz="1800" b="0" i="0" spc="-50">
                <a:solidFill>
                  <a:srgbClr val="244061"/>
                </a:solidFill>
                <a:latin typeface="Times New Roman" pitchFamily="34" charset="0"/>
                <a:ea typeface="微软雅黑" pitchFamily="34" charset="-122"/>
                <a:cs typeface="Times New Roman" pitchFamily="34" charset="-120"/>
              </a:rPr>
              <a:t>进而可求此点的横坐标</a:t>
            </a:r>
            <a:r>
              <a:rPr lang="en-US" altLang="zh-CN" sz="1800" b="0" i="0" spc="-50" dirty="0">
                <a:solidFill>
                  <a:srgbClr val="244061"/>
                </a:solidFill>
                <a:latin typeface="Times New Roman" pitchFamily="34" charset="0"/>
                <a:ea typeface="微软雅黑" pitchFamily="34" charset="-122"/>
                <a:cs typeface="Times New Roman" pitchFamily="34" charset="-120"/>
              </a:rPr>
              <a:t>.解题时要注意解析几何知识的应用，如直线的倾斜角与斜率的关系，平行、垂直等.</a:t>
            </a:r>
            <a:endParaRPr lang="en-US" altLang="zh-CN" sz="1800" spc="-50" dirty="0"/>
          </a:p>
          <a:p>
            <a:pPr latinLnBrk="1">
              <a:lnSpc>
                <a:spcPts val="3300"/>
              </a:lnSpc>
            </a:pPr>
            <a:r>
              <a:rPr lang="en-US" altLang="zh-CN" b="1" i="0">
                <a:solidFill>
                  <a:srgbClr val="244061"/>
                </a:solidFill>
                <a:latin typeface="SimSun" panose="02010600030101010101" pitchFamily="2" charset="-122"/>
                <a:ea typeface="微软雅黑" pitchFamily="34" charset="-122"/>
                <a:cs typeface="Times New Roman" pitchFamily="34" charset="-120"/>
              </a:rPr>
              <a:t>    </a:t>
            </a:r>
            <a:r>
              <a:rPr lang="en-US" altLang="zh-CN" sz="1800" b="1" i="0">
                <a:solidFill>
                  <a:srgbClr val="244061"/>
                </a:solidFill>
                <a:latin typeface="Times New Roman" pitchFamily="34" charset="0"/>
                <a:ea typeface="微软雅黑" pitchFamily="34" charset="-122"/>
                <a:cs typeface="Times New Roman" pitchFamily="34" charset="-120"/>
              </a:rPr>
              <a:t>求切点坐标的一般步骤</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1）设出切点坐标;</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2）利用导数或斜率公式求出斜率;</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3）利用斜率关系列方程，求出切点的横坐标;</a:t>
            </a:r>
            <a:endParaRPr lang="en-US" altLang="zh-CN" sz="1800" dirty="0"/>
          </a:p>
          <a:p>
            <a:pPr latinLnBrk="1">
              <a:lnSpc>
                <a:spcPts val="31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dirty="0">
                <a:solidFill>
                  <a:srgbClr val="244061"/>
                </a:solidFill>
                <a:latin typeface="Times New Roman" pitchFamily="34" charset="0"/>
                <a:ea typeface="微软雅黑" pitchFamily="34" charset="-122"/>
                <a:cs typeface="Times New Roman" pitchFamily="34" charset="-120"/>
              </a:rPr>
              <a:t>4）把横坐标代入曲线或切线方程，求出切点纵坐标.</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7&amp;si=47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139_1#06fa45404?vaa=1&amp;vcp=1&amp;vop=1&amp;pid=3b8d10303&amp;color=36,64,97&amp;vtp=1&amp;bt=1&amp;bbb=1"/>
              <p:cNvSpPr/>
              <p:nvPr/>
            </p:nvSpPr>
            <p:spPr>
              <a:xfrm>
                <a:off x="539496" y="1885968"/>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5-1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𝑎𝑥</m:t>
                    </m:r>
                  </m:oMath>
                </a14:m>
                <a:r>
                  <a:rPr lang="en-US" altLang="zh-CN" sz="1800" b="0" i="0" dirty="0">
                    <a:solidFill>
                      <a:srgbClr val="244061"/>
                    </a:solidFill>
                    <a:latin typeface="Times New Roman" pitchFamily="34" charset="0"/>
                    <a:ea typeface="微软雅黑" pitchFamily="34" charset="-122"/>
                    <a:cs typeface="Times New Roman" pitchFamily="34" charset="-120"/>
                  </a:rPr>
                  <a:t>,曲线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处的切线与直线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+4</m:t>
                    </m:r>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垂直</a:t>
                </a:r>
                <a:r>
                  <a:rPr lang="en-US" altLang="zh-CN" sz="1800" b="0" i="0">
                    <a:solidFill>
                      <a:srgbClr val="244061"/>
                    </a:solidFill>
                    <a:latin typeface="Times New Roman" pitchFamily="34" charset="0"/>
                    <a:ea typeface="微软雅黑" pitchFamily="34" charset="-122"/>
                    <a:cs typeface="Times New Roman" pitchFamily="34" charset="-120"/>
                  </a:rPr>
                  <a:t>，则此切点为</a:t>
                </a:r>
                <a:r>
                  <a:rPr lang="en-US" altLang="zh-CN" sz="1800" i="0">
                    <a:solidFill>
                      <a:srgbClr val="244061"/>
                    </a:solidFill>
                    <a:latin typeface="SimSun" pitchFamily="34" charset="0"/>
                    <a:ea typeface="SimSun" pitchFamily="34" charset="-122"/>
                    <a:cs typeface="SimSun" pitchFamily="34" charset="-120"/>
                  </a:rPr>
                  <a:t>______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B_7_BD.139_1#06fa45404?vaa=1&amp;vcp=1&amp;vop=1&amp;pid=3b8d10303&amp;color=36,64,97&amp;vtp=1&amp;bt=1&amp;bbb=1"/>
              <p:cNvSpPr>
                <a:spLocks noRot="1" noChangeAspect="1" noMove="1" noResize="1" noEditPoints="1" noAdjustHandles="1" noChangeArrowheads="1" noChangeShapeType="1" noTextEdit="1"/>
              </p:cNvSpPr>
              <p:nvPr/>
            </p:nvSpPr>
            <p:spPr>
              <a:xfrm>
                <a:off x="539496" y="1885968"/>
                <a:ext cx="11109960" cy="360680"/>
              </a:xfrm>
              <a:prstGeom prst="rect">
                <a:avLst/>
              </a:prstGeom>
              <a:blipFill>
                <a:blip r:embed="rId3"/>
                <a:stretch>
                  <a:fillRect l="-1317" t="-3333"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AN.141_1#06fa45404.blank?vaa=1&amp;vcp=1&amp;vop=1&amp;pid=3b8d10303&amp;color=36,64,97&amp;vpa=25&amp;vtp=1&amp;bbb=1"/>
              <p:cNvSpPr/>
              <p:nvPr/>
            </p:nvSpPr>
            <p:spPr>
              <a:xfrm>
                <a:off x="9677147" y="1928322"/>
                <a:ext cx="609600"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6565FF"/>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7_AN.141_1#06fa45404.blank?vaa=1&amp;vcp=1&amp;vop=1&amp;pid=3b8d10303&amp;color=36,64,97&amp;vpa=25&amp;vtp=1&amp;bbb=1"/>
              <p:cNvSpPr>
                <a:spLocks noRot="1" noChangeAspect="1" noMove="1" noResize="1" noEditPoints="1" noAdjustHandles="1" noChangeArrowheads="1" noChangeShapeType="1" noTextEdit="1"/>
              </p:cNvSpPr>
              <p:nvPr/>
            </p:nvSpPr>
            <p:spPr>
              <a:xfrm>
                <a:off x="9677147" y="1928322"/>
                <a:ext cx="609600" cy="260350"/>
              </a:xfrm>
              <a:prstGeom prst="rect">
                <a:avLst/>
              </a:prstGeom>
              <a:blipFill>
                <a:blip r:embed="rId4"/>
                <a:stretch>
                  <a:fillRect l="-9000" t="-4651" r="-9000" b="-3953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S.140_1#06fa45404?vaa=1&amp;vcp=1&amp;vop=1&amp;pid=3b8d10303&amp;color=36,64,97&amp;vtp=1&amp;bbb=1"/>
              <p:cNvSpPr/>
              <p:nvPr/>
            </p:nvSpPr>
            <p:spPr>
              <a:xfrm>
                <a:off x="539496" y="2256554"/>
                <a:ext cx="11109960" cy="2878138"/>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′(1)=</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(1)</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40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4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+3</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𝑥</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又</a:t>
                </a:r>
                <a:r>
                  <a:rPr lang="en-US" altLang="zh-CN" sz="1800" b="0" i="0">
                    <a:solidFill>
                      <a:srgbClr val="003760"/>
                    </a:solidFill>
                    <a:latin typeface="Times New Roman" pitchFamily="34" charset="0"/>
                    <a:ea typeface="微软雅黑" pitchFamily="34" charset="-122"/>
                    <a:cs typeface="Times New Roman" pitchFamily="34" charset="-120"/>
                  </a:rPr>
                  <a:t>曲线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处的切线与直线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垂直，</a:t>
                </a:r>
                <a:endParaRPr lang="en-US" altLang="zh-CN" sz="1800" dirty="0">
                  <a:solidFill>
                    <a:srgbClr val="003760"/>
                  </a:solidFill>
                </a:endParaRPr>
              </a:p>
              <a:p>
                <a:pPr latinLnBrk="1">
                  <a:lnSpc>
                    <a:spcPts val="44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′(1)⋅(−</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(1)=2</m:t>
                    </m:r>
                  </m:oMath>
                </a14:m>
                <a:r>
                  <a:rPr lang="en-US" altLang="zh-CN" sz="1800" b="0" i="0" dirty="0">
                    <a:solidFill>
                      <a:srgbClr val="003760"/>
                    </a:solidFill>
                    <a:latin typeface="Times New Roman" pitchFamily="34" charset="0"/>
                    <a:ea typeface="微软雅黑" pitchFamily="34" charset="-122"/>
                    <a:cs typeface="Times New Roman" pitchFamily="34" charset="-120"/>
                  </a:rPr>
                  <a:t>,即切点为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7_AS.140_1#06fa45404?vaa=1&amp;vcp=1&amp;vop=1&amp;pid=3b8d10303&amp;color=36,64,97&amp;vtp=1&amp;bbb=1"/>
              <p:cNvSpPr>
                <a:spLocks noRot="1" noChangeAspect="1" noMove="1" noResize="1" noEditPoints="1" noAdjustHandles="1" noChangeArrowheads="1" noChangeShapeType="1" noTextEdit="1"/>
              </p:cNvSpPr>
              <p:nvPr/>
            </p:nvSpPr>
            <p:spPr>
              <a:xfrm>
                <a:off x="539496" y="2256554"/>
                <a:ext cx="11109960" cy="2878138"/>
              </a:xfrm>
              <a:prstGeom prst="rect">
                <a:avLst/>
              </a:prstGeom>
              <a:blipFill>
                <a:blip r:embed="rId5"/>
                <a:stretch>
                  <a:fillRect l="-1317" b="-296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8&amp;si=48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43_1#09c1a8367?vcp=1&amp;vop=1&amp;pid=3b8d10303&amp;color=36,64,97&amp;vtp=1&amp;bt=1&amp;bbb=1&amp;hb=1"/>
              <p:cNvSpPr/>
              <p:nvPr/>
            </p:nvSpPr>
            <p:spPr>
              <a:xfrm>
                <a:off x="539496" y="1197120"/>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5-2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𝑔</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)=1−</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3</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,曲线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处的切线与曲线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𝑔</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处的切线互</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相平行</a:t>
                </a:r>
                <a:r>
                  <a:rPr lang="en-US" altLang="zh-CN"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𝑥</m:t>
                        </m:r>
                      </m:e>
                      <m:sub>
                        <m:r>
                          <a:rPr lang="en-US" altLang="zh-CN" b="0" i="0">
                            <a:solidFill>
                              <a:srgbClr val="244061"/>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的值及切点坐标.</a:t>
                </a:r>
                <a:endParaRPr lang="en-US" altLang="zh-CN" dirty="0"/>
              </a:p>
            </p:txBody>
          </p:sp>
        </mc:Choice>
        <mc:Fallback xmlns="">
          <p:sp>
            <p:nvSpPr>
              <p:cNvPr id="2" name="QO_7_BD.143_1#09c1a8367?vcp=1&amp;vop=1&amp;pid=3b8d10303&amp;color=36,64,97&amp;vtp=1&amp;bt=1&amp;bbb=1&amp;hb=1"/>
              <p:cNvSpPr>
                <a:spLocks noRot="1" noChangeAspect="1" noMove="1" noResize="1" noEditPoints="1" noAdjustHandles="1" noChangeArrowheads="1" noChangeShapeType="1" noTextEdit="1"/>
              </p:cNvSpPr>
              <p:nvPr/>
            </p:nvSpPr>
            <p:spPr>
              <a:xfrm>
                <a:off x="539496" y="1197120"/>
                <a:ext cx="11109960" cy="773240"/>
              </a:xfrm>
              <a:prstGeom prst="rect">
                <a:avLst/>
              </a:prstGeom>
              <a:blipFill>
                <a:blip r:embed="rId3"/>
                <a:stretch>
                  <a:fillRect l="-1317" r="-329"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144_1#09c1a8367?vcp=1&amp;vop=1&amp;pid=3b8d10303&amp;color=36,64,97&amp;vtp=1&amp;bbb=1"/>
              <p:cNvSpPr/>
              <p:nvPr/>
            </p:nvSpPr>
            <p:spPr>
              <a:xfrm>
                <a:off x="539496" y="1975249"/>
                <a:ext cx="11109960" cy="3828987"/>
              </a:xfrm>
              <a:prstGeom prst="rect">
                <a:avLst/>
              </a:prstGeom>
              <a:noFill/>
              <a:ln/>
            </p:spPr>
            <p:txBody>
              <a:bodyPr wrap="none" lIns="0" tIns="0" rIns="0" bIns="0" rtlCol="0" anchor="t"/>
              <a:lstStyle/>
              <a:p>
                <a:pPr algn="l" latinLnBrk="1">
                  <a:lnSpc>
                    <a:spcPts val="37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曲线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处的切线斜率</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𝑘</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r>
                      <m:rPr>
                        <m:nor/>
                      </m:rPr>
                      <a:rPr lang="en-US" altLang="zh-CN" sz="1800" b="0" i="0">
                        <a:solidFill>
                          <a:srgbClr val="6565FF"/>
                        </a:solidFill>
                        <a:latin typeface="Cambria Math" pitchFamily="34" charset="0"/>
                        <a:ea typeface="Cambria Math" pitchFamily="34" charset="-122"/>
                        <a:cs typeface="Cambria Math" pitchFamily="34" charset="-120"/>
                      </a:rPr>
                      <m:t> </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700"/>
                  </a:lnSpc>
                </a:pPr>
                <a:r>
                  <a:rPr lang="en-US" altLang="zh-CN" b="0" i="0">
                    <a:solidFill>
                      <a:srgbClr val="6565FF"/>
                    </a:solidFill>
                    <a:latin typeface="Times New Roman" pitchFamily="34" charset="0"/>
                    <a:ea typeface="微软雅黑" pitchFamily="34" charset="-122"/>
                    <a:cs typeface="Times New Roman" pitchFamily="34" charset="-120"/>
                  </a:rPr>
                  <a:t>曲</a:t>
                </a:r>
                <a:r>
                  <a:rPr lang="en-US" altLang="zh-CN" sz="1800" b="0" i="0">
                    <a:solidFill>
                      <a:srgbClr val="6565FF"/>
                    </a:solidFill>
                    <a:latin typeface="Times New Roman" pitchFamily="34" charset="0"/>
                    <a:ea typeface="微软雅黑" pitchFamily="34" charset="-122"/>
                    <a:cs typeface="Times New Roman" pitchFamily="34" charset="-120"/>
                  </a:rPr>
                  <a:t>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𝑔</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处的切线斜率</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𝑘</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r>
                      <m:rPr>
                        <m:nor/>
                      </m:rPr>
                      <a:rPr lang="en-US" altLang="zh-CN" sz="1800" b="0" i="0">
                        <a:solidFill>
                          <a:srgbClr val="6565FF"/>
                        </a:solidFill>
                        <a:latin typeface="Cambria Math" pitchFamily="34" charset="0"/>
                        <a:ea typeface="Cambria Math" pitchFamily="34" charset="-122"/>
                        <a:cs typeface="Cambria Math" pitchFamily="34" charset="-120"/>
                      </a:rPr>
                      <m:t> </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𝑔</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𝑔</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000"/>
                  </a:lnSpc>
                </a:pPr>
                <a14:m>
                  <m:oMath xmlns:m="http://schemas.openxmlformats.org/officeDocument/2006/math">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r>
                      <m:rPr>
                        <m:nor/>
                      </m:rPr>
                      <a:rPr lang="en-US" altLang="zh-CN" sz="1800" b="0" i="0">
                        <a:solidFill>
                          <a:srgbClr val="6565FF"/>
                        </a:solidFill>
                        <a:latin typeface="Cambria Math" pitchFamily="34" charset="0"/>
                        <a:ea typeface="Cambria Math" pitchFamily="34" charset="-122"/>
                        <a:cs typeface="Cambria Math" pitchFamily="34" charset="-120"/>
                      </a:rPr>
                      <m:t> </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−(1−</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3</m:t>
                            </m:r>
                          </m:sup>
                        </m:sSubSup>
                        <m:r>
                          <a:rPr lang="en-US" altLang="zh-CN" sz="1800" b="0" i="0">
                            <a:solidFill>
                              <a:srgbClr val="6565FF"/>
                            </a:solidFill>
                            <a:latin typeface="Cambria Math" pitchFamily="34" charset="0"/>
                            <a:ea typeface="Cambria Math" pitchFamily="34" charset="-122"/>
                            <a:cs typeface="Cambria Math" pitchFamily="34" charset="-120"/>
                          </a:rPr>
                          <m:t>)</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=−3</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由</a:t>
                </a:r>
                <a:r>
                  <a:rPr lang="en-US" altLang="zh-CN" sz="1800" b="0" i="0">
                    <a:solidFill>
                      <a:srgbClr val="6565FF"/>
                    </a:solidFill>
                    <a:latin typeface="Times New Roman" pitchFamily="34" charset="0"/>
                    <a:ea typeface="微软雅黑" pitchFamily="34" charset="-122"/>
                    <a:cs typeface="Times New Roman" pitchFamily="34" charset="-120"/>
                  </a:rPr>
                  <a:t>题意得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=−3</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解</a:t>
                </a:r>
                <a:r>
                  <a:rPr lang="en-US" altLang="zh-CN" sz="1800" b="0" i="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经</a:t>
                </a:r>
                <a:r>
                  <a:rPr lang="en-US" altLang="zh-CN" sz="1800" b="0" i="0">
                    <a:solidFill>
                      <a:srgbClr val="6565FF"/>
                    </a:solidFill>
                    <a:latin typeface="Times New Roman" pitchFamily="34" charset="0"/>
                    <a:ea typeface="微软雅黑" pitchFamily="34" charset="-122"/>
                    <a:cs typeface="Times New Roman" pitchFamily="34" charset="-120"/>
                  </a:rPr>
                  <a:t>检验</a:t>
                </a:r>
                <a:r>
                  <a:rPr lang="en-US" altLang="zh-CN" sz="1800" b="0" i="0" dirty="0">
                    <a:solidFill>
                      <a:srgbClr val="6565FF"/>
                    </a:solidFill>
                    <a:latin typeface="Times New Roman" pitchFamily="34" charset="0"/>
                    <a:ea typeface="微软雅黑" pitchFamily="34" charset="-122"/>
                    <a:cs typeface="Times New Roman" pitchFamily="34" charset="-120"/>
                  </a:rPr>
                  <a:t>，所求的两个解均符合题意.</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的切点为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𝑔</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的切点为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的切点为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9</m:t>
                        </m:r>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𝑔</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的切点为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35</m:t>
                        </m:r>
                      </m:num>
                      <m:den>
                        <m:r>
                          <a:rPr lang="en-US" altLang="zh-CN" sz="1800" b="0" i="0">
                            <a:solidFill>
                              <a:srgbClr val="6565FF"/>
                            </a:solidFill>
                            <a:latin typeface="Cambria Math" pitchFamily="34" charset="0"/>
                            <a:ea typeface="Cambria Math" pitchFamily="34" charset="-122"/>
                            <a:cs typeface="Cambria Math" pitchFamily="34" charset="-120"/>
                          </a:rPr>
                          <m:t>27</m:t>
                        </m:r>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AN.144_1#09c1a8367?vcp=1&amp;vop=1&amp;pid=3b8d10303&amp;color=36,64,97&amp;vtp=1&amp;bbb=1"/>
              <p:cNvSpPr>
                <a:spLocks noRot="1" noChangeAspect="1" noMove="1" noResize="1" noEditPoints="1" noAdjustHandles="1" noChangeArrowheads="1" noChangeShapeType="1" noTextEdit="1"/>
              </p:cNvSpPr>
              <p:nvPr/>
            </p:nvSpPr>
            <p:spPr>
              <a:xfrm>
                <a:off x="539496" y="1975249"/>
                <a:ext cx="11109960" cy="3828987"/>
              </a:xfrm>
              <a:prstGeom prst="rect">
                <a:avLst/>
              </a:prstGeom>
              <a:blipFill>
                <a:blip r:embed="rId4"/>
                <a:stretch>
                  <a:fillRect l="-1317" b="-222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anim calcmode="lin" valueType="num">
                                      <p:cBhvr>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9&amp;si=49checked= 1 &amp; amp; version = 1.0.5checked=1&amp;version=1.0.5">
    <p:spTree>
      <p:nvGrpSpPr>
        <p:cNvPr id="1" name=""/>
        <p:cNvGrpSpPr/>
        <p:nvPr/>
      </p:nvGrpSpPr>
      <p:grpSpPr>
        <a:xfrm>
          <a:off x="0" y="0"/>
          <a:ext cx="0" cy="0"/>
          <a:chOff x="0" y="0"/>
          <a:chExt cx="0" cy="0"/>
        </a:xfrm>
      </p:grpSpPr>
      <p:sp>
        <p:nvSpPr>
          <p:cNvPr id="2" name="C_5_BD#d893cda50?vcp=1&amp;pid=44aea6e09&amp;color=0,55,96&amp;vtp=1&amp;bt=1&amp;bbb=1"/>
          <p:cNvSpPr/>
          <p:nvPr/>
        </p:nvSpPr>
        <p:spPr>
          <a:xfrm>
            <a:off x="539496" y="828000"/>
            <a:ext cx="11109960" cy="465582"/>
          </a:xfrm>
          <a:prstGeom prst="rect">
            <a:avLst/>
          </a:prstGeom>
          <a:noFill/>
          <a:ln/>
        </p:spPr>
        <p:txBody>
          <a:bodyPr wrap="none" lIns="0" tIns="0" rIns="0" bIns="0" rtlCol="0" anchor="t"/>
          <a:lstStyle/>
          <a:p>
            <a:pPr algn="ctr" latinLnBrk="1">
              <a:lnSpc>
                <a:spcPts val="4000"/>
              </a:lnSpc>
            </a:pPr>
            <a:r>
              <a:rPr lang="en-US" altLang="zh-CN" sz="2400" b="1" i="0" dirty="0">
                <a:solidFill>
                  <a:srgbClr val="003760"/>
                </a:solidFill>
                <a:latin typeface="Times New Roman" pitchFamily="34" charset="0"/>
                <a:ea typeface="微软雅黑" pitchFamily="34" charset="-122"/>
                <a:cs typeface="Times New Roman" pitchFamily="34" charset="-120"/>
              </a:rPr>
              <a:t>高分进阶</a:t>
            </a:r>
            <a:endParaRPr lang="en-US" altLang="zh-CN" sz="2400" dirty="0"/>
          </a:p>
        </p:txBody>
      </p:sp>
      <p:sp>
        <p:nvSpPr>
          <p:cNvPr id="3" name="C_6_BD#b3dec22f5?vcp=1&amp;pid=d893cda50&amp;color=101,101,255&amp;vtp=1&amp;bbb=1"/>
          <p:cNvSpPr/>
          <p:nvPr/>
        </p:nvSpPr>
        <p:spPr>
          <a:xfrm>
            <a:off x="539496" y="1344355"/>
            <a:ext cx="11109960" cy="422974"/>
          </a:xfrm>
          <a:prstGeom prst="rect">
            <a:avLst/>
          </a:prstGeom>
          <a:noFill/>
          <a:ln/>
        </p:spPr>
        <p:txBody>
          <a:bodyPr wrap="none" lIns="0" tIns="0" rIns="0" bIns="0" rtlCol="0" anchor="t"/>
          <a:lstStyle/>
          <a:p>
            <a:pPr algn="l" latinLnBrk="1">
              <a:lnSpc>
                <a:spcPts val="3700"/>
              </a:lnSpc>
            </a:pPr>
            <a:r>
              <a:rPr lang="en-US" altLang="zh-CN" sz="2200" b="0" i="0" dirty="0">
                <a:solidFill>
                  <a:srgbClr val="6565FF"/>
                </a:solidFill>
                <a:latin typeface="Times New Roman" pitchFamily="34" charset="0"/>
                <a:ea typeface="微软雅黑" pitchFamily="34" charset="-122"/>
                <a:cs typeface="Times New Roman" pitchFamily="34" charset="-120"/>
              </a:rPr>
              <a:t>题型6</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曲线的切线方程求解及应用</a:t>
            </a:r>
            <a:endParaRPr lang="en-US" altLang="zh-CN" sz="2200" dirty="0"/>
          </a:p>
        </p:txBody>
      </p:sp>
      <mc:AlternateContent xmlns:mc="http://schemas.openxmlformats.org/markup-compatibility/2006" xmlns:a14="http://schemas.microsoft.com/office/drawing/2010/main">
        <mc:Choice Requires="a14">
          <p:sp>
            <p:nvSpPr>
              <p:cNvPr id="4" name="QO_8_BD.145_1#a7ea12dd6?vcp=1&amp;vop=1&amp;pid=3d9291bf5&amp;color=36,64,97&amp;vtp=1&amp;bbb=1"/>
              <p:cNvSpPr/>
              <p:nvPr/>
            </p:nvSpPr>
            <p:spPr>
              <a:xfrm>
                <a:off x="539496" y="1816821"/>
                <a:ext cx="11109960" cy="344234"/>
              </a:xfrm>
              <a:prstGeom prst="rect">
                <a:avLst/>
              </a:prstGeom>
              <a:noFill/>
              <a:ln/>
            </p:spPr>
            <p:txBody>
              <a:bodyPr wrap="none" lIns="0" tIns="0" rIns="0" bIns="0" rtlCol="0" anchor="t"/>
              <a:lstStyle/>
              <a:p>
                <a:pPr algn="l" latinLnBrk="1">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例6</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，求曲线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过点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的切线方程.</a:t>
                </a:r>
                <a:endParaRPr lang="en-US" altLang="zh-CN" sz="1800" dirty="0"/>
              </a:p>
            </p:txBody>
          </p:sp>
        </mc:Choice>
        <mc:Fallback xmlns="">
          <p:sp>
            <p:nvSpPr>
              <p:cNvPr id="4" name="QO_8_BD.145_1#a7ea12dd6?vcp=1&amp;vop=1&amp;pid=3d9291bf5&amp;color=36,64,97&amp;vtp=1&amp;bbb=1"/>
              <p:cNvSpPr>
                <a:spLocks noRot="1" noChangeAspect="1" noMove="1" noResize="1" noEditPoints="1" noAdjustHandles="1" noChangeArrowheads="1" noChangeShapeType="1" noTextEdit="1"/>
              </p:cNvSpPr>
              <p:nvPr/>
            </p:nvSpPr>
            <p:spPr>
              <a:xfrm>
                <a:off x="539496" y="1816821"/>
                <a:ext cx="11109960" cy="344234"/>
              </a:xfrm>
              <a:prstGeom prst="rect">
                <a:avLst/>
              </a:prstGeom>
              <a:blipFill>
                <a:blip r:embed="rId3"/>
                <a:stretch>
                  <a:fillRect l="-1317" t="-3509" b="-4035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8_AN.146_1#a7ea12dd6?vcp=1&amp;vop=1&amp;pid=3d9291bf5&amp;color=36,64,97&amp;vtp=1&amp;bbb=1&amp;hb=1"/>
              <p:cNvSpPr/>
              <p:nvPr/>
            </p:nvSpPr>
            <p:spPr>
              <a:xfrm>
                <a:off x="539496" y="2167905"/>
                <a:ext cx="11109960" cy="4094290"/>
              </a:xfrm>
              <a:prstGeom prst="rect">
                <a:avLst/>
              </a:prstGeom>
              <a:noFill/>
              <a:ln/>
            </p:spPr>
            <p:txBody>
              <a:bodyPr wrap="none" lIns="0" tIns="0" rIns="0" bIns="0" rtlCol="0" anchor="t"/>
              <a:lstStyle/>
              <a:p>
                <a:pPr algn="l" latinLnBrk="1">
                  <a:lnSpc>
                    <a:spcPts val="32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设切点为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3</m:t>
                        </m:r>
                      </m:sup>
                    </m:sSub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r>
                  <a:rPr lang="en-US" altLang="zh-CN" b="0" i="0">
                    <a:solidFill>
                      <a:srgbClr val="6565FF"/>
                    </a:solidFill>
                    <a:latin typeface="SimSun" panose="02010600030101010101" pitchFamily="2" charset="-122"/>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)+2]−(</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3</m:t>
                            </m:r>
                          </m:sup>
                        </m:sSub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+2)</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+3</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−1]=3</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2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以切线方程为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3</m:t>
                        </m:r>
                      </m:sup>
                    </m:sSub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+2)=(3</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200"/>
                  </a:lnSpc>
                </a:pPr>
                <a:r>
                  <a:rPr lang="en-US" altLang="zh-CN" b="0" i="0">
                    <a:solidFill>
                      <a:srgbClr val="6565FF"/>
                    </a:solidFill>
                    <a:latin typeface="Times New Roman" pitchFamily="34" charset="0"/>
                    <a:ea typeface="微软雅黑" pitchFamily="34" charset="-122"/>
                    <a:cs typeface="Times New Roman" pitchFamily="34" charset="-120"/>
                  </a:rPr>
                  <a:t>将</a:t>
                </a:r>
                <a:r>
                  <a:rPr lang="en-US" altLang="zh-CN" sz="1800" b="0" i="0">
                    <a:solidFill>
                      <a:srgbClr val="6565FF"/>
                    </a:solidFill>
                    <a:latin typeface="Times New Roman" pitchFamily="34" charset="0"/>
                    <a:ea typeface="微软雅黑" pitchFamily="34" charset="-122"/>
                    <a:cs typeface="Times New Roman" pitchFamily="34" charset="-120"/>
                  </a:rPr>
                  <a:t>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(1,2)</m:t>
                    </m:r>
                  </m:oMath>
                </a14:m>
                <a:r>
                  <a:rPr lang="en-US" altLang="zh-CN" sz="1800" b="0" i="0" dirty="0">
                    <a:solidFill>
                      <a:srgbClr val="6565FF"/>
                    </a:solidFill>
                    <a:latin typeface="Times New Roman" pitchFamily="34" charset="0"/>
                    <a:ea typeface="微软雅黑" pitchFamily="34" charset="-122"/>
                    <a:cs typeface="Times New Roman" pitchFamily="34" charset="-120"/>
                  </a:rPr>
                  <a:t>代入得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3</m:t>
                        </m:r>
                      </m:sup>
                    </m:sSub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+2)=(3</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−1)⋅(1−</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+1)=0</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以切点坐标为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(1,2)</m:t>
                    </m:r>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19</m:t>
                        </m:r>
                      </m:num>
                      <m:den>
                        <m:r>
                          <a:rPr lang="en-US" altLang="zh-CN" sz="1800" b="0" i="0">
                            <a:solidFill>
                              <a:srgbClr val="6565FF"/>
                            </a:solidFill>
                            <a:latin typeface="Cambria Math" pitchFamily="34" charset="0"/>
                            <a:ea typeface="Cambria Math" pitchFamily="34" charset="-122"/>
                            <a:cs typeface="Cambria Math" pitchFamily="34" charset="-120"/>
                          </a:rPr>
                          <m:t>8</m:t>
                        </m:r>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当</a:t>
                </a:r>
                <a:r>
                  <a:rPr lang="en-US" altLang="zh-CN" sz="1800" b="0" i="0">
                    <a:solidFill>
                      <a:srgbClr val="6565FF"/>
                    </a:solidFill>
                    <a:latin typeface="Times New Roman" pitchFamily="34" charset="0"/>
                    <a:ea typeface="微软雅黑" pitchFamily="34" charset="-122"/>
                    <a:cs typeface="Times New Roman" pitchFamily="34" charset="-120"/>
                  </a:rPr>
                  <a:t>切点为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(1,2)</m:t>
                    </m:r>
                  </m:oMath>
                </a14:m>
                <a:r>
                  <a:rPr lang="en-US" altLang="zh-CN" sz="1800" b="0" i="0" dirty="0">
                    <a:solidFill>
                      <a:srgbClr val="6565FF"/>
                    </a:solidFill>
                    <a:latin typeface="Times New Roman" pitchFamily="34" charset="0"/>
                    <a:ea typeface="微软雅黑" pitchFamily="34" charset="-122"/>
                    <a:cs typeface="Times New Roman" pitchFamily="34" charset="-120"/>
                  </a:rPr>
                  <a:t>时，切线方程为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−2=2(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6565FF"/>
                    </a:solidFill>
                    <a:latin typeface="Times New Roman" pitchFamily="34" charset="0"/>
                    <a:ea typeface="微软雅黑" pitchFamily="34" charset="-122"/>
                    <a:cs typeface="Times New Roman" pitchFamily="34" charset="-120"/>
                  </a:rPr>
                  <a:t>当</a:t>
                </a:r>
                <a:r>
                  <a:rPr lang="en-US" altLang="zh-CN" sz="1800" b="0" i="0">
                    <a:solidFill>
                      <a:srgbClr val="6565FF"/>
                    </a:solidFill>
                    <a:latin typeface="Times New Roman" pitchFamily="34" charset="0"/>
                    <a:ea typeface="微软雅黑" pitchFamily="34" charset="-122"/>
                    <a:cs typeface="Times New Roman" pitchFamily="34" charset="-120"/>
                  </a:rPr>
                  <a:t>切点为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19</m:t>
                        </m:r>
                      </m:num>
                      <m:den>
                        <m:r>
                          <a:rPr lang="en-US" altLang="zh-CN" sz="1800" b="0" i="0">
                            <a:solidFill>
                              <a:srgbClr val="6565FF"/>
                            </a:solidFill>
                            <a:latin typeface="Cambria Math" pitchFamily="34" charset="0"/>
                            <a:ea typeface="Cambria Math" pitchFamily="34" charset="-122"/>
                            <a:cs typeface="Cambria Math" pitchFamily="34" charset="-120"/>
                          </a:rPr>
                          <m:t>8</m:t>
                        </m:r>
                      </m:den>
                    </m:f>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时，切线方程为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19</m:t>
                        </m:r>
                      </m:num>
                      <m:den>
                        <m:r>
                          <a:rPr lang="en-US" altLang="zh-CN" sz="1800" b="0" i="0">
                            <a:solidFill>
                              <a:srgbClr val="6565FF"/>
                            </a:solidFill>
                            <a:latin typeface="Cambria Math" pitchFamily="34" charset="0"/>
                            <a:ea typeface="Cambria Math" pitchFamily="34" charset="-122"/>
                            <a:cs typeface="Cambria Math" pitchFamily="34" charset="-120"/>
                          </a:rPr>
                          <m:t>8</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−9=0</m:t>
                    </m:r>
                  </m:oMath>
                </a14:m>
                <a:r>
                  <a:rPr lang="en-US" altLang="zh-CN" sz="1800" b="0" i="0" dirty="0">
                    <a:solidFill>
                      <a:srgbClr val="6565FF"/>
                    </a:solidFill>
                    <a:latin typeface="Times New Roman" pitchFamily="34" charset="0"/>
                    <a:ea typeface="微软雅黑" pitchFamily="34" charset="-122"/>
                    <a:cs typeface="Times New Roman" pitchFamily="34" charset="-120"/>
                  </a:rPr>
                  <a:t>.所以所求切线方程为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或</a:t>
                </a:r>
              </a:p>
              <a:p>
                <a:pPr latinLnBrk="1">
                  <a:lnSpc>
                    <a:spcPts val="29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+4</m:t>
                    </m:r>
                    <m:r>
                      <a:rPr lang="en-US" altLang="zh-CN" b="0" i="0">
                        <a:solidFill>
                          <a:srgbClr val="6565FF"/>
                        </a:solidFill>
                        <a:latin typeface="Cambria Math" pitchFamily="34" charset="0"/>
                        <a:ea typeface="Cambria Math" pitchFamily="34" charset="-122"/>
                        <a:cs typeface="Cambria Math" pitchFamily="34" charset="-120"/>
                      </a:rPr>
                      <m:t>𝑦</m:t>
                    </m:r>
                    <m:r>
                      <a:rPr lang="en-US" altLang="zh-CN" b="0" i="0">
                        <a:solidFill>
                          <a:srgbClr val="6565FF"/>
                        </a:solidFill>
                        <a:latin typeface="Cambria Math" pitchFamily="34" charset="0"/>
                        <a:ea typeface="Cambria Math" pitchFamily="34" charset="-122"/>
                        <a:cs typeface="Cambria Math" pitchFamily="34" charset="-120"/>
                      </a:rPr>
                      <m:t>−9=0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O_8_AN.146_1#a7ea12dd6?vcp=1&amp;vop=1&amp;pid=3d9291bf5&amp;color=36,64,97&amp;vtp=1&amp;bbb=1&amp;hb=1"/>
              <p:cNvSpPr>
                <a:spLocks noRot="1" noChangeAspect="1" noMove="1" noResize="1" noEditPoints="1" noAdjustHandles="1" noChangeArrowheads="1" noChangeShapeType="1" noTextEdit="1"/>
              </p:cNvSpPr>
              <p:nvPr/>
            </p:nvSpPr>
            <p:spPr>
              <a:xfrm>
                <a:off x="539496" y="2167905"/>
                <a:ext cx="11109960" cy="4094290"/>
              </a:xfrm>
              <a:prstGeom prst="rect">
                <a:avLst/>
              </a:prstGeom>
              <a:blipFill>
                <a:blip r:embed="rId4"/>
                <a:stretch>
                  <a:fillRect l="-1317" b="-342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500"/>
                                        <p:tgtEl>
                                          <p:spTgt spid="5">
                                            <p:txEl>
                                              <p:pRg st="6" end="6"/>
                                            </p:txEl>
                                          </p:spTgt>
                                        </p:tgtEl>
                                      </p:cBhvr>
                                    </p:animEffect>
                                    <p:anim calcmode="lin" valueType="num">
                                      <p:cBhvr>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
                                            <p:txEl>
                                              <p:pRg st="7" end="7"/>
                                            </p:txEl>
                                          </p:spTgt>
                                        </p:tgtEl>
                                        <p:attrNameLst>
                                          <p:attrName>style.visibility</p:attrName>
                                        </p:attrNameLst>
                                      </p:cBhvr>
                                      <p:to>
                                        <p:strVal val="visible"/>
                                      </p:to>
                                    </p:set>
                                    <p:animEffect transition="in" filter="fade">
                                      <p:cBhvr>
                                        <p:cTn id="47" dur="500"/>
                                        <p:tgtEl>
                                          <p:spTgt spid="5">
                                            <p:txEl>
                                              <p:pRg st="7" end="7"/>
                                            </p:txEl>
                                          </p:spTgt>
                                        </p:tgtEl>
                                      </p:cBhvr>
                                    </p:animEffect>
                                    <p:anim calcmode="lin" valueType="num">
                                      <p:cBhvr>
                                        <p:cTn id="48"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5">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5">
                                            <p:txEl>
                                              <p:pRg st="8" end="8"/>
                                            </p:txEl>
                                          </p:spTgt>
                                        </p:tgtEl>
                                        <p:attrNameLst>
                                          <p:attrName>style.visibility</p:attrName>
                                        </p:attrNameLst>
                                      </p:cBhvr>
                                      <p:to>
                                        <p:strVal val="visible"/>
                                      </p:to>
                                    </p:set>
                                    <p:animEffect transition="in" filter="fade">
                                      <p:cBhvr>
                                        <p:cTn id="52" dur="500"/>
                                        <p:tgtEl>
                                          <p:spTgt spid="5">
                                            <p:txEl>
                                              <p:pRg st="8" end="8"/>
                                            </p:txEl>
                                          </p:spTgt>
                                        </p:tgtEl>
                                      </p:cBhvr>
                                    </p:animEffect>
                                    <p:anim calcmode="lin" valueType="num">
                                      <p:cBhvr>
                                        <p:cTn id="53"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5">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checked= 1 &amp; amp; version = 1.0.5checked=1&amp;version=1.0.5">
    <p:spTree>
      <p:nvGrpSpPr>
        <p:cNvPr id="1" name=""/>
        <p:cNvGrpSpPr/>
        <p:nvPr/>
      </p:nvGrpSpPr>
      <p:grpSpPr>
        <a:xfrm>
          <a:off x="0" y="0"/>
          <a:ext cx="0" cy="0"/>
          <a:chOff x="0" y="0"/>
          <a:chExt cx="0" cy="0"/>
        </a:xfrm>
      </p:grpSpPr>
      <p:sp>
        <p:nvSpPr>
          <p:cNvPr id="2" name="C_1#目录1:39f34397f?lid=dd24815b1&amp;cid=dd24815b1&amp;vtp=1&amp;bt=1&amp;bbb=1">
            <a:hlinkClick r:id="rId3" action="ppaction://hlinksldjump"/>
          </p:cNvPr>
          <p:cNvSpPr/>
          <p:nvPr/>
        </p:nvSpPr>
        <p:spPr>
          <a:xfrm>
            <a:off x="4032504" y="1755648"/>
            <a:ext cx="5760720"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知识点1</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函数的平均变化率</a:t>
            </a:r>
            <a:endParaRPr lang="en-US" altLang="zh-CN" sz="1500" dirty="0"/>
          </a:p>
        </p:txBody>
      </p:sp>
      <p:sp>
        <p:nvSpPr>
          <p:cNvPr id="3" name="C_1#目录1:39f34397f?lid=02acae8a3&amp;cid=02acae8a3&amp;vtp=1&amp;bbb=1">
            <a:hlinkClick r:id="rId4" action="ppaction://hlinksldjump"/>
          </p:cNvPr>
          <p:cNvSpPr/>
          <p:nvPr/>
        </p:nvSpPr>
        <p:spPr>
          <a:xfrm>
            <a:off x="4032504" y="2157984"/>
            <a:ext cx="5760720"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知识点2</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平均速度与瞬时速度</a:t>
            </a:r>
            <a:endParaRPr lang="en-US" altLang="zh-CN" sz="1500" dirty="0"/>
          </a:p>
        </p:txBody>
      </p:sp>
      <p:sp>
        <p:nvSpPr>
          <p:cNvPr id="4" name="C_1#目录1:39f34397f?lid=e9fadd264&amp;cid=e9fadd264&amp;vtp=1&amp;bbb=1">
            <a:hlinkClick r:id="rId4" action="ppaction://hlinksldjump"/>
          </p:cNvPr>
          <p:cNvSpPr/>
          <p:nvPr/>
        </p:nvSpPr>
        <p:spPr>
          <a:xfrm>
            <a:off x="4032504" y="2551176"/>
            <a:ext cx="5760720"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知识点3</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瞬时变化率与导数</a:t>
            </a:r>
            <a:endParaRPr lang="en-US" altLang="zh-CN" sz="1500" dirty="0"/>
          </a:p>
        </p:txBody>
      </p:sp>
      <p:sp>
        <p:nvSpPr>
          <p:cNvPr id="5" name="C_1#目录1:39f34397f?lid=e447180e0&amp;cid=e447180e0&amp;vtp=1&amp;bbb=1">
            <a:hlinkClick r:id="rId5" action="ppaction://hlinksldjump"/>
          </p:cNvPr>
          <p:cNvSpPr/>
          <p:nvPr/>
        </p:nvSpPr>
        <p:spPr>
          <a:xfrm>
            <a:off x="4032504" y="2944368"/>
            <a:ext cx="5760720"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知识点4</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导数的几何意义</a:t>
            </a:r>
            <a:endParaRPr lang="en-US" altLang="zh-CN" sz="1500" dirty="0"/>
          </a:p>
        </p:txBody>
      </p:sp>
      <mc:AlternateContent xmlns:mc="http://schemas.openxmlformats.org/markup-compatibility/2006">
        <mc:Choice xmlns:a14="http://schemas.microsoft.com/office/drawing/2010/main" Requires="a14">
          <p:sp>
            <p:nvSpPr>
              <p:cNvPr id="6" name="C_1#目录1:39f34397f?lid=1ba61e49f&amp;cid=1ba61e49f&amp;vtp=1&amp;bbb=1">
                <a:hlinkClick r:id="rId6" action="ppaction://hlinksldjump"/>
              </p:cNvPr>
              <p:cNvSpPr/>
              <p:nvPr/>
            </p:nvSpPr>
            <p:spPr>
              <a:xfrm>
                <a:off x="8348472" y="1853418"/>
                <a:ext cx="5760720" cy="484632"/>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要点1</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求函数</a:t>
                </a:r>
                <a14:m>
                  <m:oMath xmlns:m="http://schemas.openxmlformats.org/officeDocument/2006/math">
                    <m:r>
                      <a:rPr lang="en-US" altLang="zh-CN" sz="1500" b="0" i="0">
                        <a:solidFill>
                          <a:srgbClr val="6565FF"/>
                        </a:solidFill>
                        <a:latin typeface="Cambria Math" pitchFamily="34" charset="0"/>
                        <a:ea typeface="Cambria Math" pitchFamily="34" charset="-122"/>
                        <a:cs typeface="Cambria Math" pitchFamily="34" charset="-120"/>
                      </a:rPr>
                      <m:t>𝑦</m:t>
                    </m:r>
                    <m:r>
                      <a:rPr lang="en-US" altLang="zh-CN" sz="1500" b="0" i="0">
                        <a:solidFill>
                          <a:srgbClr val="6565FF"/>
                        </a:solidFill>
                        <a:latin typeface="Cambria Math" pitchFamily="34" charset="0"/>
                        <a:ea typeface="Cambria Math" pitchFamily="34" charset="-122"/>
                        <a:cs typeface="Cambria Math" pitchFamily="34" charset="-120"/>
                      </a:rPr>
                      <m:t>=</m:t>
                    </m:r>
                    <m:r>
                      <a:rPr lang="en-US" altLang="zh-CN" sz="1500" b="0" i="0">
                        <a:solidFill>
                          <a:srgbClr val="6565FF"/>
                        </a:solidFill>
                        <a:latin typeface="Cambria Math" pitchFamily="34" charset="0"/>
                        <a:ea typeface="Cambria Math" pitchFamily="34" charset="-122"/>
                        <a:cs typeface="Cambria Math" pitchFamily="34" charset="-120"/>
                      </a:rPr>
                      <m:t>𝑓</m:t>
                    </m:r>
                    <m:r>
                      <a:rPr lang="en-US" altLang="zh-CN" sz="1500" b="0" i="0">
                        <a:solidFill>
                          <a:srgbClr val="6565FF"/>
                        </a:solidFill>
                        <a:latin typeface="Cambria Math" pitchFamily="34" charset="0"/>
                        <a:ea typeface="Cambria Math" pitchFamily="34" charset="-122"/>
                        <a:cs typeface="Cambria Math" pitchFamily="34" charset="-120"/>
                      </a:rPr>
                      <m:t>(</m:t>
                    </m:r>
                    <m:r>
                      <a:rPr lang="en-US" altLang="zh-CN" sz="1500" b="0" i="0">
                        <a:solidFill>
                          <a:srgbClr val="6565FF"/>
                        </a:solidFill>
                        <a:latin typeface="Cambria Math" pitchFamily="34" charset="0"/>
                        <a:ea typeface="Cambria Math" pitchFamily="34" charset="-122"/>
                        <a:cs typeface="Cambria Math" pitchFamily="34" charset="-120"/>
                      </a:rPr>
                      <m:t>𝑥</m:t>
                    </m:r>
                    <m:r>
                      <a:rPr lang="en-US" altLang="zh-CN" sz="1500" b="0" i="0">
                        <a:solidFill>
                          <a:srgbClr val="6565FF"/>
                        </a:solidFill>
                        <a:latin typeface="Cambria Math" pitchFamily="34" charset="0"/>
                        <a:ea typeface="Cambria Math" pitchFamily="34" charset="-122"/>
                        <a:cs typeface="Cambria Math" pitchFamily="34" charset="-120"/>
                      </a:rPr>
                      <m:t>)</m:t>
                    </m:r>
                  </m:oMath>
                </a14:m>
                <a:r>
                  <a:rPr lang="en-US" altLang="zh-CN" sz="1500" b="0" i="0" dirty="0">
                    <a:solidFill>
                      <a:srgbClr val="6565FF"/>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500" b="0" i="0">
                        <a:solidFill>
                          <a:srgbClr val="6565FF"/>
                        </a:solidFill>
                        <a:latin typeface="Cambria Math" pitchFamily="34" charset="0"/>
                        <a:ea typeface="Cambria Math" pitchFamily="34" charset="-122"/>
                        <a:cs typeface="Cambria Math" pitchFamily="34" charset="-120"/>
                      </a:rPr>
                      <m:t>𝑥</m:t>
                    </m:r>
                    <m:r>
                      <a:rPr lang="en-US" altLang="zh-CN" sz="1500" b="0" i="0">
                        <a:solidFill>
                          <a:srgbClr val="6565FF"/>
                        </a:solidFill>
                        <a:latin typeface="Cambria Math" pitchFamily="34" charset="0"/>
                        <a:ea typeface="Cambria Math" pitchFamily="34" charset="-122"/>
                        <a:cs typeface="Cambria Math" pitchFamily="34" charset="-120"/>
                      </a:rPr>
                      <m:t>=</m:t>
                    </m:r>
                    <m:sSub>
                      <m:sSubPr>
                        <m:ctrlPr>
                          <a:rPr lang="en-US" altLang="zh-CN" sz="1500" b="0" i="1" dirty="0">
                            <a:solidFill>
                              <a:srgbClr val="6565FF"/>
                            </a:solidFill>
                            <a:latin typeface="Cambria Math" panose="02040503050406030204" pitchFamily="18" charset="0"/>
                            <a:ea typeface="微软雅黑" pitchFamily="34" charset="-122"/>
                            <a:cs typeface="微软雅黑" pitchFamily="34" charset="-120"/>
                          </a:rPr>
                        </m:ctrlPr>
                      </m:sSubPr>
                      <m:e>
                        <m:r>
                          <a:rPr lang="en-US" altLang="zh-CN" sz="1500" b="0" i="0">
                            <a:solidFill>
                              <a:srgbClr val="6565FF"/>
                            </a:solidFill>
                            <a:latin typeface="Cambria Math" pitchFamily="34" charset="0"/>
                            <a:ea typeface="Cambria Math" pitchFamily="34" charset="-122"/>
                            <a:cs typeface="Cambria Math" pitchFamily="34" charset="-120"/>
                          </a:rPr>
                          <m:t>𝑥</m:t>
                        </m:r>
                      </m:e>
                      <m:sub>
                        <m:r>
                          <a:rPr lang="en-US" altLang="zh-CN" sz="1500" b="0" i="0">
                            <a:solidFill>
                              <a:srgbClr val="6565FF"/>
                            </a:solidFill>
                            <a:latin typeface="Cambria Math" pitchFamily="34" charset="0"/>
                            <a:ea typeface="Cambria Math" pitchFamily="34" charset="-122"/>
                            <a:cs typeface="Cambria Math" pitchFamily="34" charset="-120"/>
                          </a:rPr>
                          <m:t>0</m:t>
                        </m:r>
                      </m:sub>
                    </m:sSub>
                  </m:oMath>
                </a14:m>
                <a:r>
                  <a:rPr lang="en-US" altLang="zh-CN" sz="1500" b="0" i="0" dirty="0" smtClean="0">
                    <a:solidFill>
                      <a:srgbClr val="6565FF"/>
                    </a:solidFill>
                    <a:latin typeface="微软雅黑" pitchFamily="34" charset="0"/>
                    <a:ea typeface="微软雅黑" pitchFamily="34" charset="-122"/>
                    <a:cs typeface="微软雅黑" pitchFamily="34" charset="-120"/>
                  </a:rPr>
                  <a:t>处导数的</a:t>
                </a:r>
              </a:p>
              <a:p>
                <a:pPr marL="0" algn="l" latinLnBrk="1">
                  <a:lnSpc>
                    <a:spcPts val="2200"/>
                  </a:lnSpc>
                </a:pPr>
                <a:r>
                  <a:rPr lang="en-US" altLang="zh-CN" sz="1500" b="0" i="0" dirty="0" smtClean="0">
                    <a:solidFill>
                      <a:srgbClr val="6565FF"/>
                    </a:solidFill>
                    <a:latin typeface="微软雅黑" pitchFamily="34" charset="0"/>
                    <a:ea typeface="微软雅黑" pitchFamily="34" charset="-122"/>
                    <a:cs typeface="微软雅黑" pitchFamily="34" charset="-120"/>
                  </a:rPr>
                  <a:t>基本方法</a:t>
                </a:r>
                <a:endParaRPr lang="en-US" altLang="zh-CN" sz="1500" dirty="0"/>
              </a:p>
            </p:txBody>
          </p:sp>
        </mc:Choice>
        <mc:Fallback>
          <p:sp>
            <p:nvSpPr>
              <p:cNvPr id="6" name="C_1#目录1:39f34397f?lid=1ba61e49f&amp;cid=1ba61e49f&amp;vtp=1&amp;bbb=1">
                <a:hlinkClick r:id="rId6" action="ppaction://hlinksldjump"/>
              </p:cNvPr>
              <p:cNvSpPr>
                <a:spLocks noRot="1" noChangeAspect="1" noMove="1" noResize="1" noEditPoints="1" noAdjustHandles="1" noChangeArrowheads="1" noChangeShapeType="1" noTextEdit="1"/>
              </p:cNvSpPr>
              <p:nvPr/>
            </p:nvSpPr>
            <p:spPr>
              <a:xfrm>
                <a:off x="8348472" y="1853418"/>
                <a:ext cx="5760720" cy="484632"/>
              </a:xfrm>
              <a:prstGeom prst="rect">
                <a:avLst/>
              </a:prstGeom>
              <a:blipFill>
                <a:blip r:embed="rId7"/>
                <a:stretch>
                  <a:fillRect l="-2011" t="-15000" b="-25000"/>
                </a:stretch>
              </a:blipFill>
              <a:ln/>
            </p:spPr>
            <p:txBody>
              <a:bodyPr/>
              <a:lstStyle/>
              <a:p>
                <a:r>
                  <a:rPr lang="zh-CN" altLang="en-US">
                    <a:noFill/>
                  </a:rPr>
                  <a:t> </a:t>
                </a:r>
              </a:p>
            </p:txBody>
          </p:sp>
        </mc:Fallback>
      </mc:AlternateContent>
      <p:sp>
        <p:nvSpPr>
          <p:cNvPr id="7" name="C_1#目录1:39f34397f?lid=d15cadb42&amp;cid=d15cadb42&amp;vtp=1&amp;bbb=1">
            <a:hlinkClick r:id="rId8" action="ppaction://hlinksldjump"/>
          </p:cNvPr>
          <p:cNvSpPr/>
          <p:nvPr/>
        </p:nvSpPr>
        <p:spPr>
          <a:xfrm>
            <a:off x="8348472" y="2408153"/>
            <a:ext cx="5760720"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要点2</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求曲线在某点处的切线方程</a:t>
            </a:r>
            <a:endParaRPr lang="en-US" altLang="zh-CN" sz="1500" dirty="0"/>
          </a:p>
        </p:txBody>
      </p:sp>
      <p:sp>
        <p:nvSpPr>
          <p:cNvPr id="8" name="C_1#目录1:39f34397f?lid=d8233fbbf&amp;cid=d8233fbbf&amp;vtp=1&amp;bbb=1">
            <a:hlinkClick r:id="rId9" action="ppaction://hlinksldjump"/>
          </p:cNvPr>
          <p:cNvSpPr/>
          <p:nvPr/>
        </p:nvSpPr>
        <p:spPr>
          <a:xfrm>
            <a:off x="8348472" y="2801345"/>
            <a:ext cx="5760720"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要点3</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求曲线过某点的切线方程</a:t>
            </a:r>
            <a:endParaRPr lang="en-US" altLang="zh-CN" sz="1500" dirty="0"/>
          </a:p>
        </p:txBody>
      </p:sp>
      <p:sp>
        <p:nvSpPr>
          <p:cNvPr id="9" name="C_1#目录1:39f34397f?lid=15219c858&amp;cid=15219c858&amp;vtp=1&amp;bbb=1">
            <a:hlinkClick r:id="rId10" action="ppaction://hlinksldjump"/>
          </p:cNvPr>
          <p:cNvSpPr/>
          <p:nvPr/>
        </p:nvSpPr>
        <p:spPr>
          <a:xfrm>
            <a:off x="4032504" y="4101084"/>
            <a:ext cx="5760720"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易错点1</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对导数的定义式理解不准确致错</a:t>
            </a:r>
            <a:endParaRPr lang="en-US" altLang="zh-CN" sz="1500" dirty="0"/>
          </a:p>
        </p:txBody>
      </p:sp>
      <p:sp>
        <p:nvSpPr>
          <p:cNvPr id="10" name="C_1#目录1:39f34397f?lid=ef2f0dbbf&amp;cid=ef2f0dbbf&amp;vtp=1&amp;bbb=1">
            <a:hlinkClick r:id="rId11" action="ppaction://hlinksldjump"/>
          </p:cNvPr>
          <p:cNvSpPr/>
          <p:nvPr/>
        </p:nvSpPr>
        <p:spPr>
          <a:xfrm>
            <a:off x="4032504" y="4503420"/>
            <a:ext cx="5760720"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易错点2</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对切线的理解不全面</a:t>
            </a:r>
            <a:endParaRPr lang="en-US" altLang="zh-CN" sz="1500" dirty="0"/>
          </a:p>
        </p:txBody>
      </p:sp>
      <p:sp>
        <p:nvSpPr>
          <p:cNvPr id="11" name="C_1#目录1:39f34397f?lid=363d6faa9&amp;cid=363d6faa9&amp;vtp=1&amp;bbb=1">
            <a:hlinkClick r:id="rId12" action="ppaction://hlinksldjump"/>
          </p:cNvPr>
          <p:cNvSpPr/>
          <p:nvPr/>
        </p:nvSpPr>
        <p:spPr>
          <a:xfrm>
            <a:off x="4032504" y="4896612"/>
            <a:ext cx="5760720"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易错点3</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求切线方程时忽略“过”与“在”的差异</a:t>
            </a:r>
            <a:endParaRPr lang="en-US" altLang="zh-CN" sz="1500" dirty="0"/>
          </a:p>
        </p:txBody>
      </p:sp>
      <p:sp>
        <p:nvSpPr>
          <p:cNvPr id="12" name="C_1#目录1:39f34397f?lid=d0e7dd906&amp;cid=d0e7dd906&amp;vtp=1&amp;bbb=1">
            <a:hlinkClick r:id="rId13" action="ppaction://hlinksldjump"/>
          </p:cNvPr>
          <p:cNvSpPr/>
          <p:nvPr/>
        </p:nvSpPr>
        <p:spPr>
          <a:xfrm>
            <a:off x="8348472" y="4046220"/>
            <a:ext cx="3150811"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题型1</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平均变化率</a:t>
            </a:r>
            <a:endParaRPr lang="en-US" altLang="zh-CN" sz="1500" dirty="0"/>
          </a:p>
        </p:txBody>
      </p:sp>
      <p:sp>
        <p:nvSpPr>
          <p:cNvPr id="13" name="C_1#目录1:39f34397f?lid=950bdd188&amp;cid=950bdd188&amp;vtp=1&amp;bbb=1">
            <a:hlinkClick r:id="rId14" action="ppaction://hlinksldjump"/>
          </p:cNvPr>
          <p:cNvSpPr/>
          <p:nvPr/>
        </p:nvSpPr>
        <p:spPr>
          <a:xfrm>
            <a:off x="8348472" y="4439412"/>
            <a:ext cx="3150811"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题型2</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平均速度与瞬时速度</a:t>
            </a:r>
            <a:endParaRPr lang="en-US" altLang="zh-CN" sz="1500" dirty="0"/>
          </a:p>
        </p:txBody>
      </p:sp>
      <p:sp>
        <p:nvSpPr>
          <p:cNvPr id="14" name="C_1#目录1:39f34397f?lid=f49e52c96&amp;cid=f49e52c96&amp;vtp=1&amp;bbb=1">
            <a:hlinkClick r:id="rId15" action="ppaction://hlinksldjump"/>
          </p:cNvPr>
          <p:cNvSpPr/>
          <p:nvPr/>
        </p:nvSpPr>
        <p:spPr>
          <a:xfrm>
            <a:off x="8348472" y="4841748"/>
            <a:ext cx="3150811"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题型3</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求函数在某点处的导数</a:t>
            </a:r>
            <a:endParaRPr lang="en-US" altLang="zh-CN" sz="1500" dirty="0"/>
          </a:p>
        </p:txBody>
      </p:sp>
      <p:sp>
        <p:nvSpPr>
          <p:cNvPr id="15" name="C_1#目录1:39f34397f?lid=e8d7a35b9&amp;cid=e8d7a35b9&amp;vtp=1&amp;bbb=1">
            <a:hlinkClick r:id="rId16" action="ppaction://hlinksldjump"/>
          </p:cNvPr>
          <p:cNvSpPr/>
          <p:nvPr/>
        </p:nvSpPr>
        <p:spPr>
          <a:xfrm>
            <a:off x="8348472" y="5234940"/>
            <a:ext cx="3150811"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题型4</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导数几何意义的应用</a:t>
            </a:r>
            <a:endParaRPr lang="en-US" altLang="zh-CN" sz="1500" dirty="0"/>
          </a:p>
        </p:txBody>
      </p:sp>
      <p:sp>
        <p:nvSpPr>
          <p:cNvPr id="16" name="C_1#目录1:39f34397f?lid=3b8d10303&amp;cid=3b8d10303&amp;vtp=1&amp;bbb=1">
            <a:hlinkClick r:id="rId17" action="ppaction://hlinksldjump"/>
          </p:cNvPr>
          <p:cNvSpPr/>
          <p:nvPr/>
        </p:nvSpPr>
        <p:spPr>
          <a:xfrm>
            <a:off x="8348472" y="5628132"/>
            <a:ext cx="3150811"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题型5</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求切点坐标</a:t>
            </a:r>
            <a:endParaRPr lang="en-US" altLang="zh-CN" sz="1500" dirty="0"/>
          </a:p>
        </p:txBody>
      </p:sp>
      <p:sp>
        <p:nvSpPr>
          <p:cNvPr id="17" name="C_1#目录1:39f34397f?lid=b3dec22f5&amp;cid=b3dec22f5&amp;vtp=1&amp;bbb=1">
            <a:hlinkClick r:id="rId18" action="ppaction://hlinksldjump"/>
          </p:cNvPr>
          <p:cNvSpPr/>
          <p:nvPr/>
        </p:nvSpPr>
        <p:spPr>
          <a:xfrm>
            <a:off x="8348472" y="6021324"/>
            <a:ext cx="3150811"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题型6</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曲线的切线方程求解及应用</a:t>
            </a:r>
            <a:endParaRPr lang="en-US" altLang="zh-CN" sz="1500" dirty="0"/>
          </a:p>
        </p:txBody>
      </p:sp>
      <p:pic>
        <p:nvPicPr>
          <p:cNvPr id="18" name="O_0#目录1:39f34397f.fixed?vcp=1&amp;color=36,64,97&amp;tib=255,255,255&amp;vtp=1" descr="preencoded.png"/>
          <p:cNvPicPr>
            <a:picLocks noChangeAspect="1"/>
          </p:cNvPicPr>
          <p:nvPr/>
        </p:nvPicPr>
        <p:blipFill>
          <a:blip r:embed="rId19"/>
          <a:stretch>
            <a:fillRect/>
          </a:stretch>
        </p:blipFill>
        <p:spPr>
          <a:xfrm>
            <a:off x="4032504" y="987552"/>
            <a:ext cx="731520" cy="768096"/>
          </a:xfrm>
          <a:prstGeom prst="rect">
            <a:avLst/>
          </a:prstGeom>
        </p:spPr>
      </p:pic>
      <p:pic>
        <p:nvPicPr>
          <p:cNvPr id="19" name="O_0#目录1:39f34397f.fixed?vcp=1&amp;color=36,64,97&amp;tib=255,255,255&amp;vtp=1" descr="preencoded.png"/>
          <p:cNvPicPr>
            <a:picLocks noChangeAspect="1"/>
          </p:cNvPicPr>
          <p:nvPr/>
        </p:nvPicPr>
        <p:blipFill>
          <a:blip r:embed="rId20"/>
          <a:stretch>
            <a:fillRect/>
          </a:stretch>
        </p:blipFill>
        <p:spPr>
          <a:xfrm>
            <a:off x="8348472" y="987552"/>
            <a:ext cx="731520" cy="768096"/>
          </a:xfrm>
          <a:prstGeom prst="rect">
            <a:avLst/>
          </a:prstGeom>
        </p:spPr>
      </p:pic>
      <p:pic>
        <p:nvPicPr>
          <p:cNvPr id="20" name="O_0#目录1:39f34397f.fixed?vcp=1&amp;color=36,64,97&amp;tib=255,255,255&amp;vtp=1" descr="preencoded.png"/>
          <p:cNvPicPr>
            <a:picLocks noChangeAspect="1"/>
          </p:cNvPicPr>
          <p:nvPr/>
        </p:nvPicPr>
        <p:blipFill>
          <a:blip r:embed="rId19"/>
          <a:stretch>
            <a:fillRect/>
          </a:stretch>
        </p:blipFill>
        <p:spPr>
          <a:xfrm>
            <a:off x="4032504" y="3374136"/>
            <a:ext cx="731520" cy="768096"/>
          </a:xfrm>
          <a:prstGeom prst="rect">
            <a:avLst/>
          </a:prstGeom>
        </p:spPr>
      </p:pic>
      <p:pic>
        <p:nvPicPr>
          <p:cNvPr id="21" name="O_0#目录1:39f34397f.fixed?vcp=1&amp;color=36,64,97&amp;tib=255,255,255&amp;vtp=1" descr="preencoded.png"/>
          <p:cNvPicPr>
            <a:picLocks noChangeAspect="1"/>
          </p:cNvPicPr>
          <p:nvPr/>
        </p:nvPicPr>
        <p:blipFill>
          <a:blip r:embed="rId20"/>
          <a:stretch>
            <a:fillRect/>
          </a:stretch>
        </p:blipFill>
        <p:spPr>
          <a:xfrm>
            <a:off x="8348472" y="3374136"/>
            <a:ext cx="731520" cy="768096"/>
          </a:xfrm>
          <a:prstGeom prst="rect">
            <a:avLst/>
          </a:prstGeom>
        </p:spPr>
      </p:pic>
      <p:pic>
        <p:nvPicPr>
          <p:cNvPr id="22" name="O_0#目录1:39f34397f.fixed?vcp=1&amp;color=36,64,97&amp;tib=255,255,255&amp;vtp=1" descr="preencoded.png"/>
          <p:cNvPicPr>
            <a:picLocks noChangeAspect="1"/>
          </p:cNvPicPr>
          <p:nvPr/>
        </p:nvPicPr>
        <p:blipFill>
          <a:blip r:embed="rId19"/>
          <a:stretch>
            <a:fillRect/>
          </a:stretch>
        </p:blipFill>
        <p:spPr>
          <a:xfrm>
            <a:off x="4032504" y="5522976"/>
            <a:ext cx="731520" cy="768096"/>
          </a:xfrm>
          <a:prstGeom prst="rect">
            <a:avLst/>
          </a:prstGeom>
        </p:spPr>
      </p:pic>
      <p:sp>
        <p:nvSpPr>
          <p:cNvPr id="23" name="O_0#目录1:39f34397f.fixed?vcp=1&amp;color=255,255,255&amp;vtp=1&amp;bbb=1"/>
          <p:cNvSpPr/>
          <p:nvPr/>
        </p:nvSpPr>
        <p:spPr>
          <a:xfrm>
            <a:off x="4032504" y="987552"/>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01</a:t>
            </a:r>
            <a:endParaRPr lang="en-US" altLang="zh-CN" sz="2400" dirty="0"/>
          </a:p>
        </p:txBody>
      </p:sp>
      <p:sp>
        <p:nvSpPr>
          <p:cNvPr id="24" name="O_0#目录1:39f34397f.fixed?vcp=1&amp;color=255,255,255&amp;vtp=1&amp;bbb=1"/>
          <p:cNvSpPr/>
          <p:nvPr/>
        </p:nvSpPr>
        <p:spPr>
          <a:xfrm>
            <a:off x="8348472" y="987552"/>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02</a:t>
            </a:r>
            <a:endParaRPr lang="en-US" altLang="zh-CN" sz="2400" dirty="0"/>
          </a:p>
        </p:txBody>
      </p:sp>
      <p:sp>
        <p:nvSpPr>
          <p:cNvPr id="25" name="O_0#目录1:39f34397f.fixed?vcp=1&amp;color=255,255,255&amp;vtp=1&amp;bbb=1"/>
          <p:cNvSpPr/>
          <p:nvPr/>
        </p:nvSpPr>
        <p:spPr>
          <a:xfrm>
            <a:off x="4032504" y="3374136"/>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03</a:t>
            </a:r>
            <a:endParaRPr lang="en-US" altLang="zh-CN" sz="2400" dirty="0"/>
          </a:p>
        </p:txBody>
      </p:sp>
      <p:sp>
        <p:nvSpPr>
          <p:cNvPr id="26" name="O_0#目录1:39f34397f.fixed?vcp=1&amp;color=255,255,255&amp;vtp=1&amp;bbb=1"/>
          <p:cNvSpPr/>
          <p:nvPr/>
        </p:nvSpPr>
        <p:spPr>
          <a:xfrm>
            <a:off x="8348472" y="3374136"/>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04</a:t>
            </a:r>
            <a:endParaRPr lang="en-US" altLang="zh-CN" sz="2400" dirty="0"/>
          </a:p>
        </p:txBody>
      </p:sp>
      <p:sp>
        <p:nvSpPr>
          <p:cNvPr id="27" name="O_0#目录1:39f34397f.fixed?vcp=1&amp;color=255,255,255&amp;vtp=1&amp;bbb=1"/>
          <p:cNvSpPr/>
          <p:nvPr/>
        </p:nvSpPr>
        <p:spPr>
          <a:xfrm>
            <a:off x="4032504" y="5522976"/>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05</a:t>
            </a:r>
            <a:endParaRPr lang="en-US" altLang="zh-CN" sz="2400" dirty="0"/>
          </a:p>
        </p:txBody>
      </p:sp>
      <p:sp>
        <p:nvSpPr>
          <p:cNvPr id="28" name="O_0#目录1:39f34397f.fixed?lid=39f34397f&amp;vcp=1&amp;color=0,55,96&amp;vtp=1&amp;bbb=1">
            <a:hlinkClick r:id="rId3" action="ppaction://hlinksldjump"/>
          </p:cNvPr>
          <p:cNvSpPr/>
          <p:nvPr/>
        </p:nvSpPr>
        <p:spPr>
          <a:xfrm>
            <a:off x="4965192" y="1133856"/>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知识绘</a:t>
            </a:r>
            <a:endParaRPr lang="en-US" altLang="zh-CN" sz="2400" dirty="0"/>
          </a:p>
        </p:txBody>
      </p:sp>
      <p:sp>
        <p:nvSpPr>
          <p:cNvPr id="29" name="O_0#目录1:39f34397f.fixed?lid=c53a2f2d5&amp;vcp=1&amp;color=0,55,96&amp;vtp=1&amp;bbb=1">
            <a:hlinkClick r:id="rId6" action="ppaction://hlinksldjump"/>
          </p:cNvPr>
          <p:cNvSpPr/>
          <p:nvPr/>
        </p:nvSpPr>
        <p:spPr>
          <a:xfrm>
            <a:off x="9290304" y="1133856"/>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重难斩</a:t>
            </a:r>
            <a:endParaRPr lang="en-US" altLang="zh-CN" sz="2400" dirty="0"/>
          </a:p>
        </p:txBody>
      </p:sp>
      <p:sp>
        <p:nvSpPr>
          <p:cNvPr id="30" name="O_0#目录1:39f34397f.fixed?lid=55b4225e5&amp;vcp=1&amp;color=0,55,96&amp;vtp=1&amp;bbb=1">
            <a:hlinkClick r:id="rId10" action="ppaction://hlinksldjump"/>
          </p:cNvPr>
          <p:cNvSpPr/>
          <p:nvPr/>
        </p:nvSpPr>
        <p:spPr>
          <a:xfrm>
            <a:off x="4965192" y="3520440"/>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易错记</a:t>
            </a:r>
            <a:endParaRPr lang="en-US" altLang="zh-CN" sz="2400" dirty="0"/>
          </a:p>
        </p:txBody>
      </p:sp>
      <p:sp>
        <p:nvSpPr>
          <p:cNvPr id="31" name="O_0#目录1:39f34397f.fixed?lid=44aea6e09&amp;vcp=1&amp;color=0,55,96&amp;vtp=1&amp;bbb=1">
            <a:hlinkClick r:id="rId13" action="ppaction://hlinksldjump"/>
          </p:cNvPr>
          <p:cNvSpPr/>
          <p:nvPr/>
        </p:nvSpPr>
        <p:spPr>
          <a:xfrm>
            <a:off x="9290304" y="3520440"/>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题型诀</a:t>
            </a:r>
            <a:endParaRPr lang="en-US" altLang="zh-CN" sz="2400" dirty="0"/>
          </a:p>
        </p:txBody>
      </p:sp>
      <p:sp>
        <p:nvSpPr>
          <p:cNvPr id="32" name="O_0#目录1:39f34397f.fixed?lid=b1417aa11&amp;vcp=1&amp;color=0,55,96&amp;vtp=1&amp;bbb=1">
            <a:hlinkClick r:id="rId21" action="ppaction://hlinksldjump"/>
          </p:cNvPr>
          <p:cNvSpPr/>
          <p:nvPr/>
        </p:nvSpPr>
        <p:spPr>
          <a:xfrm>
            <a:off x="4965192" y="5669280"/>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巩固练</a:t>
            </a:r>
            <a:endParaRPr lang="en-US" altLang="zh-CN" sz="2400" dirty="0"/>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name="Slide 50&amp;si=50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8_BD.147_1#6e86f3ebb?vcp=1&amp;vop=1&amp;pid=3d9291bf5&amp;color=36,64,97&amp;vtp=1&amp;bt=1&amp;bbb=1"/>
              <p:cNvSpPr/>
              <p:nvPr/>
            </p:nvSpPr>
            <p:spPr>
              <a:xfrm>
                <a:off x="539496" y="2621616"/>
                <a:ext cx="11109960" cy="363284"/>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3</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的图象在点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(3,27)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处的切线与两坐标轴所围成的三角形的面积.</a:t>
                </a:r>
                <a:endParaRPr lang="en-US" altLang="zh-CN" sz="1800" dirty="0"/>
              </a:p>
            </p:txBody>
          </p:sp>
        </mc:Choice>
        <mc:Fallback xmlns="">
          <p:sp>
            <p:nvSpPr>
              <p:cNvPr id="2" name="QO_8_BD.147_1#6e86f3ebb?vcp=1&amp;vop=1&amp;pid=3d9291bf5&amp;color=36,64,97&amp;vtp=1&amp;bt=1&amp;bbb=1"/>
              <p:cNvSpPr>
                <a:spLocks noRot="1" noChangeAspect="1" noMove="1" noResize="1" noEditPoints="1" noAdjustHandles="1" noChangeArrowheads="1" noChangeShapeType="1" noTextEdit="1"/>
              </p:cNvSpPr>
              <p:nvPr/>
            </p:nvSpPr>
            <p:spPr>
              <a:xfrm>
                <a:off x="539496" y="2621616"/>
                <a:ext cx="11109960" cy="363284"/>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AN.148_1#6e86f3ebb?vcp=1&amp;vop=1&amp;pid=3d9291bf5&amp;color=36,64,97&amp;vtp=1&amp;bbb=1&amp;hb=1"/>
              <p:cNvSpPr/>
              <p:nvPr/>
            </p:nvSpPr>
            <p:spPr>
              <a:xfrm>
                <a:off x="539496" y="2995250"/>
                <a:ext cx="11109960" cy="1346200"/>
              </a:xfrm>
              <a:prstGeom prst="rect">
                <a:avLst/>
              </a:prstGeom>
              <a:noFill/>
              <a:ln/>
            </p:spPr>
            <p:txBody>
              <a:bodyPr wrap="none" lIns="0" tIns="0" rIns="0" bIns="0" rtlCol="0" anchor="t"/>
              <a:lstStyle/>
              <a:p>
                <a:pPr algn="l" latinLnBrk="1">
                  <a:lnSpc>
                    <a:spcPts val="40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′(3)=</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3</m:t>
                            </m:r>
                          </m:sup>
                        </m:sSup>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=27</m:t>
                    </m:r>
                  </m:oMath>
                </a14:m>
                <a:r>
                  <a:rPr lang="en-US" altLang="zh-CN" sz="1800" b="0" i="0" dirty="0">
                    <a:solidFill>
                      <a:srgbClr val="6565FF"/>
                    </a:solidFill>
                    <a:latin typeface="Times New Roman" pitchFamily="34" charset="0"/>
                    <a:ea typeface="微软雅黑" pitchFamily="34" charset="-122"/>
                    <a:cs typeface="Times New Roman" pitchFamily="34" charset="-120"/>
                  </a:rPr>
                  <a:t>，所以曲线在点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(3,27</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处的切线方程为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−27=27(</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，即</a:t>
                </a:r>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=27</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−54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此切线与</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𝑥</m:t>
                    </m:r>
                  </m:oMath>
                </a14:m>
                <a:r>
                  <a:rPr lang="en-US" altLang="zh-CN" b="0" i="0" dirty="0">
                    <a:solidFill>
                      <a:srgbClr val="6565FF"/>
                    </a:solidFill>
                    <a:latin typeface="Times New Roman" pitchFamily="34" charset="0"/>
                    <a:ea typeface="微软雅黑" pitchFamily="34" charset="-122"/>
                    <a:cs typeface="Times New Roman" pitchFamily="34" charset="-120"/>
                  </a:rPr>
                  <a:t>轴、</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𝑦</m:t>
                    </m:r>
                  </m:oMath>
                </a14:m>
                <a:r>
                  <a:rPr lang="en-US" altLang="zh-CN" b="0" i="0" dirty="0">
                    <a:solidFill>
                      <a:srgbClr val="6565FF"/>
                    </a:solidFill>
                    <a:latin typeface="Times New Roman" pitchFamily="34" charset="0"/>
                    <a:ea typeface="微软雅黑" pitchFamily="34" charset="-122"/>
                    <a:cs typeface="Times New Roman" pitchFamily="34" charset="-120"/>
                  </a:rPr>
                  <a:t>轴的交点分别为</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(2,0)</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(0,−54)</m:t>
                    </m:r>
                  </m:oMath>
                </a14:m>
                <a:r>
                  <a:rPr lang="en-US" altLang="zh-CN" b="0" i="0" dirty="0">
                    <a:solidFill>
                      <a:srgbClr val="6565FF"/>
                    </a:solidFill>
                    <a:latin typeface="Times New Roman" pitchFamily="34" charset="0"/>
                    <a:ea typeface="微软雅黑" pitchFamily="34" charset="-122"/>
                    <a:cs typeface="Times New Roman" pitchFamily="34" charset="-120"/>
                  </a:rPr>
                  <a:t>，所以所求三角形的面积为</a:t>
                </a:r>
                <a14:m>
                  <m:oMath xmlns:m="http://schemas.openxmlformats.org/officeDocument/2006/math">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2</m:t>
                        </m:r>
                      </m:den>
                    </m:f>
                    <m:r>
                      <a:rPr lang="en-US" altLang="zh-CN" b="0" i="0">
                        <a:solidFill>
                          <a:srgbClr val="6565FF"/>
                        </a:solidFill>
                        <a:latin typeface="Cambria Math" pitchFamily="34" charset="0"/>
                        <a:ea typeface="Cambria Math" pitchFamily="34" charset="-122"/>
                        <a:cs typeface="Cambria Math" pitchFamily="34" charset="-120"/>
                      </a:rPr>
                      <m:t>×2×54=54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8_AN.148_1#6e86f3ebb?vcp=1&amp;vop=1&amp;pid=3d9291bf5&amp;color=36,64,97&amp;vtp=1&amp;bbb=1&amp;hb=1"/>
              <p:cNvSpPr>
                <a:spLocks noRot="1" noChangeAspect="1" noMove="1" noResize="1" noEditPoints="1" noAdjustHandles="1" noChangeArrowheads="1" noChangeShapeType="1" noTextEdit="1"/>
              </p:cNvSpPr>
              <p:nvPr/>
            </p:nvSpPr>
            <p:spPr>
              <a:xfrm>
                <a:off x="539496" y="2995250"/>
                <a:ext cx="11109960" cy="1346200"/>
              </a:xfrm>
              <a:prstGeom prst="rect">
                <a:avLst/>
              </a:prstGeom>
              <a:blipFill>
                <a:blip r:embed="rId4"/>
                <a:stretch>
                  <a:fillRect l="-1317" b="-63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51&amp;si=51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EX.149_1#3d9291bf5?vcp=1&amp;vop=1&amp;pid=b3dec22f5&amp;color=36,64,97&amp;mp=1&amp;vtp=1&amp;bt=1&amp;bbb=1&amp;hb=1"/>
              <p:cNvSpPr/>
              <p:nvPr/>
            </p:nvSpPr>
            <p:spPr>
              <a:xfrm>
                <a:off x="539496" y="2307005"/>
                <a:ext cx="11109960" cy="2446655"/>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【方法总结】利用导数的几何意义求切线方程的方法</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1）若已知点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在已知曲线上，求曲线在点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处的切线方程，则先求出函数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处的导数</a:t>
                </a:r>
                <a:r>
                  <a:rPr lang="en-US" altLang="zh-CN" sz="1800" b="0" i="0" dirty="0">
                    <a:solidFill>
                      <a:srgbClr val="244061"/>
                    </a:solidFill>
                    <a:latin typeface="Times New Roman" pitchFamily="34" charset="0"/>
                    <a:ea typeface="微软雅黑" pitchFamily="34" charset="-122"/>
                    <a:cs typeface="Times New Roman" pitchFamily="34" charset="-120"/>
                  </a:rPr>
                  <a:t>，然后根据直线的点斜式方程，得切线方程为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2）若题中所求的是曲线过点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的切线方程，首先应设出切点坐标</a:t>
                </a:r>
                <a:r>
                  <a:rPr lang="en-US" altLang="zh-CN" sz="1800" b="0" i="0">
                    <a:solidFill>
                      <a:srgbClr val="244061"/>
                    </a:solidFill>
                    <a:latin typeface="Times New Roman" pitchFamily="34" charset="0"/>
                    <a:ea typeface="微软雅黑" pitchFamily="34" charset="-122"/>
                    <a:cs typeface="Times New Roman" pitchFamily="34" charset="-120"/>
                  </a:rPr>
                  <a:t>，然后根据导数的几何意义列出</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等式</a:t>
                </a:r>
                <a:r>
                  <a:rPr lang="en-US" altLang="zh-CN" sz="1800" b="0" i="0" dirty="0">
                    <a:solidFill>
                      <a:srgbClr val="244061"/>
                    </a:solidFill>
                    <a:latin typeface="Times New Roman" pitchFamily="34" charset="0"/>
                    <a:ea typeface="微软雅黑" pitchFamily="34" charset="-122"/>
                    <a:cs typeface="Times New Roman" pitchFamily="34" charset="-120"/>
                  </a:rPr>
                  <a:t>，求出切点坐标，进而求出切线方程.</a:t>
                </a:r>
                <a:endParaRPr lang="en-US" altLang="zh-CN" sz="1800" dirty="0"/>
              </a:p>
              <a:p>
                <a:pPr latinLnBrk="1">
                  <a:lnSpc>
                    <a:spcPts val="31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利用切线求围成的三角形面积时</a:t>
                </a:r>
                <a:r>
                  <a:rPr lang="en-US" altLang="zh-CN" b="0" i="0" dirty="0">
                    <a:solidFill>
                      <a:srgbClr val="244061"/>
                    </a:solidFill>
                    <a:latin typeface="Times New Roman" pitchFamily="34" charset="0"/>
                    <a:ea typeface="微软雅黑" pitchFamily="34" charset="-122"/>
                    <a:cs typeface="Times New Roman" pitchFamily="34" charset="-120"/>
                  </a:rPr>
                  <a:t>，可先作出草图，方便求解.</a:t>
                </a:r>
                <a:endParaRPr lang="en-US" altLang="zh-CN" dirty="0"/>
              </a:p>
            </p:txBody>
          </p:sp>
        </mc:Choice>
        <mc:Fallback xmlns="">
          <p:sp>
            <p:nvSpPr>
              <p:cNvPr id="2" name="QO_7_EX.149_1#3d9291bf5?vcp=1&amp;vop=1&amp;pid=b3dec22f5&amp;color=36,64,97&amp;mp=1&amp;vtp=1&amp;bt=1&amp;bbb=1&amp;hb=1"/>
              <p:cNvSpPr>
                <a:spLocks noRot="1" noChangeAspect="1" noMove="1" noResize="1" noEditPoints="1" noAdjustHandles="1" noChangeArrowheads="1" noChangeShapeType="1" noTextEdit="1"/>
              </p:cNvSpPr>
              <p:nvPr/>
            </p:nvSpPr>
            <p:spPr>
              <a:xfrm>
                <a:off x="539496" y="2307005"/>
                <a:ext cx="11109960" cy="2446655"/>
              </a:xfrm>
              <a:prstGeom prst="rect">
                <a:avLst/>
              </a:prstGeom>
              <a:blipFill>
                <a:blip r:embed="rId3"/>
                <a:stretch>
                  <a:fillRect l="-1317" b="-572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2&amp;si=52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150_1#78a9d9a9f?vaa=1&amp;vcp=1&amp;vop=1&amp;pid=b3dec22f5&amp;color=36,64,97&amp;vtp=1&amp;bt=1&amp;bbb=1"/>
              <p:cNvSpPr/>
              <p:nvPr/>
            </p:nvSpPr>
            <p:spPr>
              <a:xfrm>
                <a:off x="539496" y="2620345"/>
                <a:ext cx="11109960" cy="525971"/>
              </a:xfrm>
              <a:prstGeom prst="rect">
                <a:avLst/>
              </a:prstGeom>
              <a:noFill/>
              <a:ln/>
            </p:spPr>
            <p:txBody>
              <a:bodyPr wrap="none" lIns="0" tIns="0" rIns="0" bIns="0" rtlCol="0" anchor="t"/>
              <a:lstStyle/>
              <a:p>
                <a:pPr algn="l" latinLnBrk="1">
                  <a:lnSpc>
                    <a:spcPts val="4500"/>
                  </a:lnSpc>
                </a:pPr>
                <a:r>
                  <a:rPr lang="en-US" altLang="zh-CN" sz="1800" b="1" i="0" dirty="0">
                    <a:solidFill>
                      <a:srgbClr val="244061"/>
                    </a:solidFill>
                    <a:latin typeface="Times New Roman" pitchFamily="34" charset="0"/>
                    <a:ea typeface="微软雅黑" pitchFamily="34" charset="-122"/>
                    <a:cs typeface="Times New Roman" pitchFamily="34" charset="-120"/>
                  </a:rPr>
                  <a:t>6-1</a:t>
                </a:r>
                <a:r>
                  <a:rPr lang="en-US" altLang="zh-CN" sz="1800" b="1" i="0" dirty="0">
                    <a:solidFill>
                      <a:srgbClr val="244061"/>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2</m:t>
                        </m:r>
                      </m:num>
                      <m:den>
                        <m:r>
                          <a:rPr lang="en-US" altLang="zh-CN" sz="1800" b="0" i="0">
                            <a:solidFill>
                              <a:srgbClr val="244061"/>
                            </a:solidFill>
                            <a:latin typeface="Cambria Math" pitchFamily="34" charset="0"/>
                            <a:ea typeface="Cambria Math" pitchFamily="34" charset="-122"/>
                            <a:cs typeface="Cambria Math" pitchFamily="34" charset="-120"/>
                          </a:rPr>
                          <m:t>𝑥</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,则曲线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在点</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𝑀</m:t>
                    </m:r>
                    <m:r>
                      <a:rPr lang="en-US" altLang="zh-CN" sz="1800" b="0" i="0" smtClean="0">
                        <a:solidFill>
                          <a:srgbClr val="244061"/>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处的切线方程为(</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7_BD.150_1#78a9d9a9f?vaa=1&amp;vcp=1&amp;vop=1&amp;pid=b3dec22f5&amp;color=36,64,97&amp;vtp=1&amp;bt=1&amp;bbb=1"/>
              <p:cNvSpPr>
                <a:spLocks noRot="1" noChangeAspect="1" noMove="1" noResize="1" noEditPoints="1" noAdjustHandles="1" noChangeArrowheads="1" noChangeShapeType="1" noTextEdit="1"/>
              </p:cNvSpPr>
              <p:nvPr/>
            </p:nvSpPr>
            <p:spPr>
              <a:xfrm>
                <a:off x="539496" y="2620345"/>
                <a:ext cx="11109960" cy="525971"/>
              </a:xfrm>
              <a:prstGeom prst="rect">
                <a:avLst/>
              </a:prstGeom>
              <a:blipFill>
                <a:blip r:embed="rId3"/>
                <a:stretch>
                  <a:fillRect l="-1317" b="-15116"/>
                </a:stretch>
              </a:blipFill>
              <a:ln/>
            </p:spPr>
            <p:txBody>
              <a:bodyPr/>
              <a:lstStyle/>
              <a:p>
                <a:r>
                  <a:rPr lang="zh-CN" altLang="en-US">
                    <a:noFill/>
                  </a:rPr>
                  <a:t> </a:t>
                </a:r>
              </a:p>
            </p:txBody>
          </p:sp>
        </mc:Fallback>
      </mc:AlternateContent>
      <p:sp>
        <p:nvSpPr>
          <p:cNvPr id="3" name="QC_7_AN.152_1#78a9d9a9f.bracket?vaa=1&amp;vcp=1&amp;vop=1&amp;pid=b3dec22f5&amp;color=36,64,97&amp;vpa=26&amp;vtp=1"/>
          <p:cNvSpPr/>
          <p:nvPr/>
        </p:nvSpPr>
        <p:spPr>
          <a:xfrm>
            <a:off x="6770307" y="2810783"/>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7_BD.150_2#78a9d9a9f.choices?vaa=1&amp;vcp=1&amp;vop=1&amp;pid=b3dec22f5&amp;color=36,64,97&amp;vtp=1&amp;bbb=1"/>
              <p:cNvSpPr/>
              <p:nvPr/>
            </p:nvSpPr>
            <p:spPr>
              <a:xfrm>
                <a:off x="539496" y="3153937"/>
                <a:ext cx="11109960" cy="355600"/>
              </a:xfrm>
              <a:prstGeom prst="rect">
                <a:avLst/>
              </a:prstGeom>
              <a:noFill/>
              <a:ln/>
            </p:spPr>
            <p:txBody>
              <a:bodyPr wrap="none" lIns="0" tIns="0" rIns="0" bIns="0" rtlCol="0" anchor="t"/>
              <a:lstStyle/>
              <a:p>
                <a:pPr latinLnBrk="1">
                  <a:lnSpc>
                    <a:spcPts val="3200"/>
                  </a:lnSpc>
                  <a:tabLst>
                    <a:tab pos="2926715" algn="l"/>
                    <a:tab pos="5828030" algn="l"/>
                    <a:tab pos="856424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+4</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−4</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−4</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7_BD.150_2#78a9d9a9f.choices?vaa=1&amp;vcp=1&amp;vop=1&amp;pid=b3dec22f5&amp;color=36,64,97&amp;vtp=1&amp;bbb=1"/>
              <p:cNvSpPr>
                <a:spLocks noRot="1" noChangeAspect="1" noMove="1" noResize="1" noEditPoints="1" noAdjustHandles="1" noChangeArrowheads="1" noChangeShapeType="1" noTextEdit="1"/>
              </p:cNvSpPr>
              <p:nvPr/>
            </p:nvSpPr>
            <p:spPr>
              <a:xfrm>
                <a:off x="539496" y="3153937"/>
                <a:ext cx="11109960" cy="355600"/>
              </a:xfrm>
              <a:prstGeom prst="rect">
                <a:avLst/>
              </a:prstGeom>
              <a:blipFill>
                <a:blip r:embed="rId4"/>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151_1#78a9d9a9f?vaa=1&amp;vcp=1&amp;vop=1&amp;pid=b3dec22f5&amp;color=36,64,97&amp;vtp=1&amp;bbb=1&amp;hb=1"/>
              <p:cNvSpPr/>
              <p:nvPr/>
            </p:nvSpPr>
            <p:spPr>
              <a:xfrm>
                <a:off x="539496" y="3518427"/>
                <a:ext cx="11109960" cy="912940"/>
              </a:xfrm>
              <a:prstGeom prst="rect">
                <a:avLst/>
              </a:prstGeom>
              <a:noFill/>
              <a:ln/>
            </p:spPr>
            <p:txBody>
              <a:bodyPr wrap="none" lIns="0" tIns="0" rIns="0" bIns="0" rtlCol="0" anchor="t"/>
              <a:lstStyle/>
              <a:p>
                <a:pPr algn="l" latinLnBrk="1">
                  <a:lnSpc>
                    <a:spcPts val="4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𝑓</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a:solidFill>
                              <a:srgbClr val="003760"/>
                            </a:solidFill>
                            <a:latin typeface="Cambria Math" pitchFamily="34" charset="0"/>
                            <a:ea typeface="Cambria Math" pitchFamily="34" charset="-122"/>
                            <a:cs typeface="Cambria Math" pitchFamily="34" charset="-120"/>
                          </a:rPr>
                          <m:t>+2</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′(1)=</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𝑓</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，所以曲线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处的切线方程为</a:t>
                </a:r>
              </a:p>
              <a:p>
                <a:pPr latinLnBrk="1">
                  <a:lnSpc>
                    <a:spcPts val="31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+2=2(</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−1)</m:t>
                    </m:r>
                  </m:oMath>
                </a14:m>
                <a:r>
                  <a:rPr lang="en-US" altLang="zh-CN"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.故选C.</a:t>
                </a:r>
                <a:endParaRPr lang="en-US" altLang="zh-CN" dirty="0">
                  <a:solidFill>
                    <a:srgbClr val="003760"/>
                  </a:solidFill>
                </a:endParaRPr>
              </a:p>
            </p:txBody>
          </p:sp>
        </mc:Choice>
        <mc:Fallback xmlns="">
          <p:sp>
            <p:nvSpPr>
              <p:cNvPr id="5" name="QC_7_AS.151_1#78a9d9a9f?vaa=1&amp;vcp=1&amp;vop=1&amp;pid=b3dec22f5&amp;color=36,64,97&amp;vtp=1&amp;bbb=1&amp;hb=1"/>
              <p:cNvSpPr>
                <a:spLocks noRot="1" noChangeAspect="1" noMove="1" noResize="1" noEditPoints="1" noAdjustHandles="1" noChangeArrowheads="1" noChangeShapeType="1" noTextEdit="1"/>
              </p:cNvSpPr>
              <p:nvPr/>
            </p:nvSpPr>
            <p:spPr>
              <a:xfrm>
                <a:off x="539496" y="3518427"/>
                <a:ext cx="11109960" cy="912940"/>
              </a:xfrm>
              <a:prstGeom prst="rect">
                <a:avLst/>
              </a:prstGeom>
              <a:blipFill>
                <a:blip r:embed="rId5"/>
                <a:stretch>
                  <a:fillRect l="-1317" r="-604" b="-153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3&amp;si=53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154_1#0b04c18a8?vaa=1&amp;vcp=1&amp;vop=1&amp;pid=b3dec22f5&amp;color=36,64,97&amp;vtp=1&amp;bt=1&amp;bbb=1"/>
              <p:cNvSpPr/>
              <p:nvPr/>
            </p:nvSpPr>
            <p:spPr>
              <a:xfrm>
                <a:off x="539496" y="1792750"/>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6-2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设函数</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𝑎</m:t>
                    </m:r>
                    <m:r>
                      <a:rPr lang="en-US" altLang="zh-CN" sz="1800" b="0" i="0" smtClean="0">
                        <a:solidFill>
                          <a:srgbClr val="244061"/>
                        </a:solidFill>
                        <a:latin typeface="Cambria Math" pitchFamily="34" charset="0"/>
                        <a:ea typeface="Cambria Math" pitchFamily="34" charset="-122"/>
                        <a:cs typeface="Cambria Math" pitchFamily="34" charset="-120"/>
                      </a:rPr>
                      <m:t>−1)</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𝑎𝑥</m:t>
                    </m:r>
                  </m:oMath>
                </a14:m>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为奇函数，则曲线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在点</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处的切线方程为(</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7_BD.154_1#0b04c18a8?vaa=1&amp;vcp=1&amp;vop=1&amp;pid=b3dec22f5&amp;color=36,64,97&amp;vtp=1&amp;bt=1&amp;bbb=1"/>
              <p:cNvSpPr>
                <a:spLocks noRot="1" noChangeAspect="1" noMove="1" noResize="1" noEditPoints="1" noAdjustHandles="1" noChangeArrowheads="1" noChangeShapeType="1" noTextEdit="1"/>
              </p:cNvSpPr>
              <p:nvPr/>
            </p:nvSpPr>
            <p:spPr>
              <a:xfrm>
                <a:off x="539496" y="1792750"/>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p:sp>
        <p:nvSpPr>
          <p:cNvPr id="3" name="QC_7_AN.156_1#0b04c18a8.bracket?vaa=1&amp;vcp=1&amp;vop=1&amp;pid=b3dec22f5&amp;color=36,64,97&amp;vpa=27&amp;vtp=1"/>
          <p:cNvSpPr/>
          <p:nvPr/>
        </p:nvSpPr>
        <p:spPr>
          <a:xfrm>
            <a:off x="10564114" y="1872252"/>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7_BD.154_2#0b04c18a8.choices?vaa=1&amp;vcp=1&amp;vop=1&amp;pid=b3dec22f5&amp;color=36,64,97&amp;vtp=1&amp;bbb=1"/>
              <p:cNvSpPr/>
              <p:nvPr/>
            </p:nvSpPr>
            <p:spPr>
              <a:xfrm>
                <a:off x="539496" y="2206833"/>
                <a:ext cx="11109960" cy="355600"/>
              </a:xfrm>
              <a:prstGeom prst="rect">
                <a:avLst/>
              </a:prstGeom>
              <a:noFill/>
              <a:ln/>
            </p:spPr>
            <p:txBody>
              <a:bodyPr wrap="none" lIns="0" tIns="0" rIns="0" bIns="0" rtlCol="0" anchor="t"/>
              <a:lstStyle/>
              <a:p>
                <a:pPr latinLnBrk="1">
                  <a:lnSpc>
                    <a:spcPts val="3200"/>
                  </a:lnSpc>
                  <a:tabLst>
                    <a:tab pos="2996565" algn="l"/>
                    <a:tab pos="5840730" algn="l"/>
                    <a:tab pos="86340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𝑥</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𝑥</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7_BD.154_2#0b04c18a8.choices?vaa=1&amp;vcp=1&amp;vop=1&amp;pid=b3dec22f5&amp;color=36,64,97&amp;vtp=1&amp;bbb=1"/>
              <p:cNvSpPr>
                <a:spLocks noRot="1" noChangeAspect="1" noMove="1" noResize="1" noEditPoints="1" noAdjustHandles="1" noChangeArrowheads="1" noChangeShapeType="1" noTextEdit="1"/>
              </p:cNvSpPr>
              <p:nvPr/>
            </p:nvSpPr>
            <p:spPr>
              <a:xfrm>
                <a:off x="539496" y="2206833"/>
                <a:ext cx="11109960" cy="355600"/>
              </a:xfrm>
              <a:prstGeom prst="rect">
                <a:avLst/>
              </a:prstGeom>
              <a:blipFill>
                <a:blip r:embed="rId4"/>
                <a:stretch>
                  <a:fillRect l="-1317" b="-4310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155_1#0b04c18a8?vaa=1&amp;vcp=1&amp;vop=1&amp;pid=b3dec22f5&amp;color=36,64,97&amp;vtp=1&amp;bbb=1"/>
              <p:cNvSpPr/>
              <p:nvPr/>
            </p:nvSpPr>
            <p:spPr>
              <a:xfrm>
                <a:off x="539496" y="2567450"/>
                <a:ext cx="11109960" cy="25385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是奇函数，所以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−1=0</m:t>
                    </m:r>
                  </m:oMath>
                </a14:m>
                <a:r>
                  <a:rPr lang="en-US" altLang="zh-CN" sz="1800" b="0" i="0" dirty="0">
                    <a:solidFill>
                      <a:srgbClr val="FF8827"/>
                    </a:solidFill>
                    <a:latin typeface="Times New Roman" pitchFamily="34" charset="0"/>
                    <a:ea typeface="微软雅黑" pitchFamily="34" charset="-122"/>
                    <a:cs typeface="Times New Roman" pitchFamily="34" charset="-120"/>
                  </a:rPr>
                  <a:t>（提示：奇函数偶次项系数为零）</a:t>
                </a:r>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0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′(0)=</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+(0+</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𝑥</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以曲线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在点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(0,0)</m:t>
                    </m:r>
                  </m:oMath>
                </a14:m>
                <a:r>
                  <a:rPr lang="en-US" altLang="zh-CN" sz="1800" b="0" i="0" dirty="0">
                    <a:solidFill>
                      <a:srgbClr val="003760"/>
                    </a:solidFill>
                    <a:latin typeface="Times New Roman" pitchFamily="34" charset="0"/>
                    <a:ea typeface="微软雅黑" pitchFamily="34" charset="-122"/>
                    <a:cs typeface="Times New Roman" pitchFamily="34" charset="-120"/>
                  </a:rPr>
                  <a:t>处的切线方程为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−0=</m:t>
                    </m:r>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′(0)(</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化</a:t>
                </a:r>
                <a:r>
                  <a:rPr lang="en-US" altLang="zh-CN" sz="1800" b="0" i="0">
                    <a:solidFill>
                      <a:srgbClr val="003760"/>
                    </a:solidFill>
                    <a:latin typeface="Times New Roman" pitchFamily="34" charset="0"/>
                    <a:ea typeface="微软雅黑" pitchFamily="34" charset="-122"/>
                    <a:cs typeface="Times New Roman" pitchFamily="34" charset="-120"/>
                  </a:rPr>
                  <a:t>简可得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，故选D.</a:t>
                </a:r>
                <a:endParaRPr lang="en-US" altLang="zh-CN" sz="1800" dirty="0">
                  <a:solidFill>
                    <a:srgbClr val="003760"/>
                  </a:solidFill>
                </a:endParaRPr>
              </a:p>
            </p:txBody>
          </p:sp>
        </mc:Choice>
        <mc:Fallback xmlns="">
          <p:sp>
            <p:nvSpPr>
              <p:cNvPr id="5" name="QC_7_AS.155_1#0b04c18a8?vaa=1&amp;vcp=1&amp;vop=1&amp;pid=b3dec22f5&amp;color=36,64,97&amp;vtp=1&amp;bbb=1"/>
              <p:cNvSpPr>
                <a:spLocks noRot="1" noChangeAspect="1" noMove="1" noResize="1" noEditPoints="1" noAdjustHandles="1" noChangeArrowheads="1" noChangeShapeType="1" noTextEdit="1"/>
              </p:cNvSpPr>
              <p:nvPr/>
            </p:nvSpPr>
            <p:spPr>
              <a:xfrm>
                <a:off x="539496" y="2567450"/>
                <a:ext cx="11109960" cy="2538540"/>
              </a:xfrm>
              <a:prstGeom prst="rect">
                <a:avLst/>
              </a:prstGeom>
              <a:blipFill>
                <a:blip r:embed="rId5"/>
                <a:stretch>
                  <a:fillRect l="-1317" b="-551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4&amp;si=54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58_1#d6ecf5f95?vcp=1&amp;vop=1&amp;pid=b3dec22f5&amp;color=36,64,97&amp;vtp=1&amp;bt=1&amp;bbb=1"/>
              <p:cNvSpPr/>
              <p:nvPr/>
            </p:nvSpPr>
            <p:spPr>
              <a:xfrm>
                <a:off x="539496" y="2494648"/>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6-3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7_BD.158_1#d6ecf5f95?vcp=1&amp;vop=1&amp;pid=b3dec22f5&amp;color=36,64,97&amp;vtp=1&amp;bt=1&amp;bbb=1"/>
              <p:cNvSpPr>
                <a:spLocks noRot="1" noChangeAspect="1" noMove="1" noResize="1" noEditPoints="1" noAdjustHandles="1" noChangeArrowheads="1" noChangeShapeType="1" noTextEdit="1"/>
              </p:cNvSpPr>
              <p:nvPr/>
            </p:nvSpPr>
            <p:spPr>
              <a:xfrm>
                <a:off x="539496" y="2494648"/>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BD.159_1#21ad47623?vcp=1&amp;vop=1&amp;pid=d6ecf5f95&amp;color=36,64,97&amp;vtp=1&amp;bbb=1"/>
              <p:cNvSpPr/>
              <p:nvPr/>
            </p:nvSpPr>
            <p:spPr>
              <a:xfrm>
                <a:off x="539496" y="2897555"/>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求在点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(2,4)</m:t>
                    </m:r>
                  </m:oMath>
                </a14:m>
                <a:r>
                  <a:rPr lang="en-US" altLang="zh-CN" sz="1800" b="0" i="0" dirty="0">
                    <a:solidFill>
                      <a:srgbClr val="244061"/>
                    </a:solidFill>
                    <a:latin typeface="Times New Roman" pitchFamily="34" charset="0"/>
                    <a:ea typeface="微软雅黑" pitchFamily="34" charset="-122"/>
                    <a:cs typeface="Times New Roman" pitchFamily="34" charset="-120"/>
                  </a:rPr>
                  <a:t>处与曲线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相切的直线方程；</a:t>
                </a:r>
                <a:endParaRPr lang="en-US" altLang="zh-CN" sz="1800" dirty="0"/>
              </a:p>
            </p:txBody>
          </p:sp>
        </mc:Choice>
        <mc:Fallback xmlns="">
          <p:sp>
            <p:nvSpPr>
              <p:cNvPr id="3" name="QO_8_BD.159_1#21ad47623?vcp=1&amp;vop=1&amp;pid=d6ecf5f95&amp;color=36,64,97&amp;vtp=1&amp;bbb=1"/>
              <p:cNvSpPr>
                <a:spLocks noRot="1" noChangeAspect="1" noMove="1" noResize="1" noEditPoints="1" noAdjustHandles="1" noChangeArrowheads="1" noChangeShapeType="1" noTextEdit="1"/>
              </p:cNvSpPr>
              <p:nvPr/>
            </p:nvSpPr>
            <p:spPr>
              <a:xfrm>
                <a:off x="539496" y="2897555"/>
                <a:ext cx="11109960" cy="363665"/>
              </a:xfrm>
              <a:prstGeom prst="rect">
                <a:avLst/>
              </a:prstGeom>
              <a:blipFill>
                <a:blip r:embed="rId4"/>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8_AN.160_1#21ad47623?vcp=1&amp;vop=1&amp;pid=d6ecf5f95&amp;color=36,64,97&amp;vtp=1&amp;bbb=1"/>
              <p:cNvSpPr/>
              <p:nvPr/>
            </p:nvSpPr>
            <p:spPr>
              <a:xfrm>
                <a:off x="539496" y="3270872"/>
                <a:ext cx="11109960" cy="1281240"/>
              </a:xfrm>
              <a:prstGeom prst="rect">
                <a:avLst/>
              </a:prstGeom>
              <a:noFill/>
              <a:ln/>
            </p:spPr>
            <p:txBody>
              <a:bodyPr wrap="none" lIns="0" tIns="0" rIns="0" bIns="0" rtlCol="0" anchor="t"/>
              <a:lstStyle/>
              <a:p>
                <a:pPr algn="l" latinLnBrk="1">
                  <a:lnSpc>
                    <a:spcPts val="4000"/>
                  </a:lnSpc>
                </a:pPr>
                <a:r>
                  <a:rPr lang="en-US" altLang="zh-CN" sz="1800" b="1"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(2,4)</m:t>
                    </m:r>
                  </m:oMath>
                </a14:m>
                <a:r>
                  <a:rPr lang="en-US" altLang="zh-CN" sz="1800" b="0" i="0" dirty="0">
                    <a:solidFill>
                      <a:srgbClr val="6565FF"/>
                    </a:solidFill>
                    <a:latin typeface="Times New Roman" pitchFamily="34" charset="0"/>
                    <a:ea typeface="微软雅黑" pitchFamily="34" charset="-122"/>
                    <a:cs typeface="Times New Roman" pitchFamily="34" charset="-120"/>
                  </a:rPr>
                  <a:t>在曲线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上，由</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2</m:t>
                            </m:r>
                          </m:sup>
                        </m:sSup>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r>
                      <a:rPr lang="en-US" altLang="zh-CN" sz="1800" b="0" i="0">
                        <a:solidFill>
                          <a:srgbClr val="6565FF"/>
                        </a:solidFill>
                        <a:latin typeface="Cambria Math" pitchFamily="34" charset="0"/>
                        <a:ea typeface="Cambria Math" pitchFamily="34" charset="-122"/>
                        <a:cs typeface="Cambria Math" pitchFamily="34" charset="-120"/>
                      </a:rPr>
                      <m:t>(4+</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切线方程为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−4=4(</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−4=0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8_AN.160_1#21ad47623?vcp=1&amp;vop=1&amp;pid=d6ecf5f95&amp;color=36,64,97&amp;vtp=1&amp;bbb=1"/>
              <p:cNvSpPr>
                <a:spLocks noRot="1" noChangeAspect="1" noMove="1" noResize="1" noEditPoints="1" noAdjustHandles="1" noChangeArrowheads="1" noChangeShapeType="1" noTextEdit="1"/>
              </p:cNvSpPr>
              <p:nvPr/>
            </p:nvSpPr>
            <p:spPr>
              <a:xfrm>
                <a:off x="539496" y="3270872"/>
                <a:ext cx="11109960" cy="1281240"/>
              </a:xfrm>
              <a:prstGeom prst="rect">
                <a:avLst/>
              </a:prstGeom>
              <a:blipFill>
                <a:blip r:embed="rId5"/>
                <a:stretch>
                  <a:fillRect l="-1317" b="-1095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5&amp;si=5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8_BD.161_1#e0f956dd8?vcp=1&amp;vop=1&amp;pid=d6ecf5f95&amp;color=36,64,97&amp;vtp=1&amp;bt=1&amp;bbb=1"/>
              <p:cNvSpPr/>
              <p:nvPr/>
            </p:nvSpPr>
            <p:spPr>
              <a:xfrm>
                <a:off x="539496" y="1392573"/>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求过点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r>
                      <a:rPr lang="en-US" altLang="zh-CN" sz="1800" b="0" i="0">
                        <a:solidFill>
                          <a:srgbClr val="244061"/>
                        </a:solidFill>
                        <a:latin typeface="Cambria Math" pitchFamily="34" charset="0"/>
                        <a:ea typeface="Cambria Math" pitchFamily="34" charset="-122"/>
                        <a:cs typeface="Cambria Math" pitchFamily="34" charset="-120"/>
                      </a:rPr>
                      <m:t>(3,5)</m:t>
                    </m:r>
                  </m:oMath>
                </a14:m>
                <a:r>
                  <a:rPr lang="en-US" altLang="zh-CN" sz="1800" b="0" i="0" dirty="0">
                    <a:solidFill>
                      <a:srgbClr val="244061"/>
                    </a:solidFill>
                    <a:latin typeface="Times New Roman" pitchFamily="34" charset="0"/>
                    <a:ea typeface="微软雅黑" pitchFamily="34" charset="-122"/>
                    <a:cs typeface="Times New Roman" pitchFamily="34" charset="-120"/>
                  </a:rPr>
                  <a:t>且与曲线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相切的直线方程.</a:t>
                </a:r>
                <a:endParaRPr lang="en-US" altLang="zh-CN" sz="1800" dirty="0"/>
              </a:p>
            </p:txBody>
          </p:sp>
        </mc:Choice>
        <mc:Fallback xmlns="">
          <p:sp>
            <p:nvSpPr>
              <p:cNvPr id="2" name="QO_8_BD.161_1#e0f956dd8?vcp=1&amp;vop=1&amp;pid=d6ecf5f95&amp;color=36,64,97&amp;vtp=1&amp;bt=1&amp;bbb=1"/>
              <p:cNvSpPr>
                <a:spLocks noRot="1" noChangeAspect="1" noMove="1" noResize="1" noEditPoints="1" noAdjustHandles="1" noChangeArrowheads="1" noChangeShapeType="1" noTextEdit="1"/>
              </p:cNvSpPr>
              <p:nvPr/>
            </p:nvSpPr>
            <p:spPr>
              <a:xfrm>
                <a:off x="539496" y="1392573"/>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AN.162_1#e0f956dd8?vcp=1&amp;vop=1&amp;pid=d6ecf5f95&amp;color=36,64,97&amp;vtp=1&amp;bbb=1"/>
              <p:cNvSpPr/>
              <p:nvPr/>
            </p:nvSpPr>
            <p:spPr>
              <a:xfrm>
                <a:off x="539496" y="1766207"/>
                <a:ext cx="11109960" cy="3818255"/>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【解】设切点坐标为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sub>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sub>
                      <m:sup>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sup>
                    </m:sSubSup>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切线方程为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在切线上，</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∴5−</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(3−</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−6</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+5=0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解</a:t>
                </a:r>
                <a:r>
                  <a:rPr lang="en-US" altLang="zh-CN" sz="1800" b="0" i="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过点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(3,5)</m:t>
                    </m:r>
                  </m:oMath>
                </a14:m>
                <a:r>
                  <a:rPr lang="en-US" altLang="zh-CN" sz="1800" b="0" i="0" dirty="0">
                    <a:solidFill>
                      <a:srgbClr val="6565FF"/>
                    </a:solidFill>
                    <a:latin typeface="Times New Roman" pitchFamily="34" charset="0"/>
                    <a:ea typeface="微软雅黑" pitchFamily="34" charset="-122"/>
                    <a:cs typeface="Times New Roman" pitchFamily="34" charset="-120"/>
                  </a:rPr>
                  <a:t>且与曲线相切的切线有两条，切点分别为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(5,25)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,切线斜率分别为2,10,</a:t>
                </a:r>
                <a:endParaRPr lang="en-US" altLang="zh-CN" sz="1800" dirty="0"/>
              </a:p>
              <a:p>
                <a:pPr latinLnBrk="1">
                  <a:lnSpc>
                    <a:spcPts val="3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切线方程为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−1=0</m:t>
                    </m:r>
                  </m:oMath>
                </a14:m>
                <a:r>
                  <a:rPr lang="en-US" altLang="zh-CN" sz="1800" b="0" i="0" dirty="0">
                    <a:solidFill>
                      <a:srgbClr val="6565FF"/>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10</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−25=0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8_AN.162_1#e0f956dd8?vcp=1&amp;vop=1&amp;pid=d6ecf5f95&amp;color=36,64,97&amp;vtp=1&amp;bbb=1"/>
              <p:cNvSpPr>
                <a:spLocks noRot="1" noChangeAspect="1" noMove="1" noResize="1" noEditPoints="1" noAdjustHandles="1" noChangeArrowheads="1" noChangeShapeType="1" noTextEdit="1"/>
              </p:cNvSpPr>
              <p:nvPr/>
            </p:nvSpPr>
            <p:spPr>
              <a:xfrm>
                <a:off x="539496" y="1766207"/>
                <a:ext cx="11109960" cy="3818255"/>
              </a:xfrm>
              <a:prstGeom prst="rect">
                <a:avLst/>
              </a:prstGeom>
              <a:blipFill>
                <a:blip r:embed="rId4"/>
                <a:stretch>
                  <a:fillRect l="-1317" b="-367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anim calcmode="lin" valueType="num">
                                      <p:cBhvr>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anim calcmode="lin" valueType="num">
                                      <p:cBhvr>
                                        <p:cTn id="5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56&amp;si=56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63_1#2f5dd385a?vcp=1&amp;vop=1&amp;pid=b3dec22f5&amp;color=36,64,97&amp;vtp=1&amp;bt=1&amp;bbb=1"/>
              <p:cNvSpPr/>
              <p:nvPr/>
            </p:nvSpPr>
            <p:spPr>
              <a:xfrm>
                <a:off x="539496" y="934103"/>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6-4</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,直线</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𝑙</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为曲线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在点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(1,0)</m:t>
                    </m:r>
                  </m:oMath>
                </a14:m>
                <a:r>
                  <a:rPr lang="en-US" altLang="zh-CN" sz="1800" b="0" i="0" dirty="0">
                    <a:solidFill>
                      <a:srgbClr val="244061"/>
                    </a:solidFill>
                    <a:latin typeface="Times New Roman" pitchFamily="34" charset="0"/>
                    <a:ea typeface="微软雅黑" pitchFamily="34" charset="-122"/>
                    <a:cs typeface="Times New Roman" pitchFamily="34" charset="-120"/>
                  </a:rPr>
                  <a:t>处的切线，</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𝑙</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为该曲线的另一条切线，且</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𝑙</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𝑙</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7_BD.163_1#2f5dd385a?vcp=1&amp;vop=1&amp;pid=b3dec22f5&amp;color=36,64,97&amp;vtp=1&amp;bt=1&amp;bbb=1"/>
              <p:cNvSpPr>
                <a:spLocks noRot="1" noChangeAspect="1" noMove="1" noResize="1" noEditPoints="1" noAdjustHandles="1" noChangeArrowheads="1" noChangeShapeType="1" noTextEdit="1"/>
              </p:cNvSpPr>
              <p:nvPr/>
            </p:nvSpPr>
            <p:spPr>
              <a:xfrm>
                <a:off x="539496" y="934103"/>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BD.164_1#2ba78ba41?vcp=1&amp;vop=1&amp;pid=2f5dd385a&amp;color=36,64,97&amp;vtp=1&amp;bbb=1"/>
              <p:cNvSpPr/>
              <p:nvPr/>
            </p:nvSpPr>
            <p:spPr>
              <a:xfrm>
                <a:off x="539496" y="1337010"/>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求直线</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𝑙</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的方程；</a:t>
                </a:r>
                <a:endParaRPr lang="en-US" altLang="zh-CN" sz="1800" dirty="0"/>
              </a:p>
            </p:txBody>
          </p:sp>
        </mc:Choice>
        <mc:Fallback xmlns="">
          <p:sp>
            <p:nvSpPr>
              <p:cNvPr id="3" name="QO_8_BD.164_1#2ba78ba41?vcp=1&amp;vop=1&amp;pid=2f5dd385a&amp;color=36,64,97&amp;vtp=1&amp;bbb=1"/>
              <p:cNvSpPr>
                <a:spLocks noRot="1" noChangeAspect="1" noMove="1" noResize="1" noEditPoints="1" noAdjustHandles="1" noChangeArrowheads="1" noChangeShapeType="1" noTextEdit="1"/>
              </p:cNvSpPr>
              <p:nvPr/>
            </p:nvSpPr>
            <p:spPr>
              <a:xfrm>
                <a:off x="539496" y="1337010"/>
                <a:ext cx="11109960" cy="363665"/>
              </a:xfrm>
              <a:prstGeom prst="rect">
                <a:avLst/>
              </a:prstGeom>
              <a:blipFill>
                <a:blip r:embed="rId4"/>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8_AN.165_1#2ba78ba41?vcp=1&amp;vop=1&amp;pid=2f5dd385a&amp;color=36,64,97&amp;vtp=1&amp;bbb=1"/>
              <p:cNvSpPr/>
              <p:nvPr/>
            </p:nvSpPr>
            <p:spPr>
              <a:xfrm>
                <a:off x="539496" y="1710327"/>
                <a:ext cx="11109960" cy="4374071"/>
              </a:xfrm>
              <a:prstGeom prst="rect">
                <a:avLst/>
              </a:prstGeom>
              <a:noFill/>
              <a:ln/>
            </p:spPr>
            <p:txBody>
              <a:bodyPr wrap="none" lIns="0" tIns="0" rIns="0" bIns="0" rtlCol="0" anchor="t"/>
              <a:lstStyle/>
              <a:p>
                <a:pPr algn="l" latinLnBrk="1">
                  <a:lnSpc>
                    <a:spcPts val="4600"/>
                  </a:lnSpc>
                </a:pPr>
                <a:r>
                  <a:rPr lang="en-US" altLang="zh-CN" sz="1800" b="1"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sub>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sub>
                      <m:sup>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+1−2)</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sup>
                    </m:sSubSup>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以直线</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𝑙</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的方程为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设</a:t>
                </a:r>
                <a:r>
                  <a:rPr lang="en-US" altLang="zh-CN" sz="1800" b="0" i="0">
                    <a:solidFill>
                      <a:srgbClr val="6565FF"/>
                    </a:solidFill>
                    <a:latin typeface="Times New Roman" pitchFamily="34" charset="0"/>
                    <a:ea typeface="微软雅黑" pitchFamily="34" charset="-122"/>
                    <a:cs typeface="Times New Roman" pitchFamily="34" charset="-120"/>
                  </a:rPr>
                  <a:t>曲线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在点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𝑏</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处的切线为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𝑙</m:t>
                        </m:r>
                      </m:e>
                      <m:sub>
                        <m:r>
                          <a:rPr lang="en-US" altLang="zh-CN" sz="1800" b="0" i="0">
                            <a:solidFill>
                              <a:srgbClr val="6565FF"/>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sub>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sub>
                      <m:sup>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𝑏</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−2)</m:t>
                            </m:r>
                          </m:num>
                          <m:den>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sup>
                    </m:sSub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以直线</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𝑙</m:t>
                        </m:r>
                      </m:e>
                      <m:sub>
                        <m:r>
                          <a:rPr lang="en-US" altLang="zh-CN" sz="1800" b="0" i="0">
                            <a:solidFill>
                              <a:srgbClr val="6565FF"/>
                            </a:solidFill>
                            <a:latin typeface="Cambria Math" pitchFamily="34" charset="0"/>
                            <a:ea typeface="Cambria Math" pitchFamily="34" charset="-122"/>
                            <a:cs typeface="Cambria Math" pitchFamily="34" charset="-120"/>
                          </a:rPr>
                          <m:t>2</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的方程为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𝑏</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−2)=(2</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𝑏</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𝑙</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𝑙</m:t>
                        </m:r>
                      </m:e>
                      <m:sub>
                        <m:r>
                          <a:rPr lang="en-US" altLang="zh-CN" sz="1800" b="0" i="0">
                            <a:solidFill>
                              <a:srgbClr val="6565FF"/>
                            </a:solidFill>
                            <a:latin typeface="Cambria Math" pitchFamily="34" charset="0"/>
                            <a:ea typeface="Cambria Math" pitchFamily="34" charset="-122"/>
                            <a:cs typeface="Cambria Math" pitchFamily="34" charset="-120"/>
                          </a:rPr>
                          <m:t>2</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3×(2</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以直线</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𝑙</m:t>
                        </m:r>
                      </m:e>
                      <m:sub>
                        <m:r>
                          <a:rPr lang="en-US" altLang="zh-CN" sz="1800" b="0" i="0">
                            <a:solidFill>
                              <a:srgbClr val="6565FF"/>
                            </a:solidFill>
                            <a:latin typeface="Cambria Math" pitchFamily="34" charset="0"/>
                            <a:ea typeface="Cambria Math" pitchFamily="34" charset="-122"/>
                            <a:cs typeface="Cambria Math" pitchFamily="34" charset="-120"/>
                          </a:rPr>
                          <m:t>2</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的方程为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22</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8_AN.165_1#2ba78ba41?vcp=1&amp;vop=1&amp;pid=2f5dd385a&amp;color=36,64,97&amp;vtp=1&amp;bbb=1"/>
              <p:cNvSpPr>
                <a:spLocks noRot="1" noChangeAspect="1" noMove="1" noResize="1" noEditPoints="1" noAdjustHandles="1" noChangeArrowheads="1" noChangeShapeType="1" noTextEdit="1"/>
              </p:cNvSpPr>
              <p:nvPr/>
            </p:nvSpPr>
            <p:spPr>
              <a:xfrm>
                <a:off x="539496" y="1710327"/>
                <a:ext cx="11109960" cy="4374071"/>
              </a:xfrm>
              <a:prstGeom prst="rect">
                <a:avLst/>
              </a:prstGeom>
              <a:blipFill>
                <a:blip r:embed="rId5"/>
                <a:stretch>
                  <a:fillRect l="-1317" b="-181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Effect transition="in" filter="fade">
                                      <p:cBhvr>
                                        <p:cTn id="47" dur="500"/>
                                        <p:tgtEl>
                                          <p:spTgt spid="4">
                                            <p:txEl>
                                              <p:pRg st="7" end="7"/>
                                            </p:txEl>
                                          </p:spTgt>
                                        </p:tgtEl>
                                      </p:cBhvr>
                                    </p:animEffect>
                                    <p:anim calcmode="lin" valueType="num">
                                      <p:cBhvr>
                                        <p:cTn id="48"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txEl>
                                              <p:pRg st="8" end="8"/>
                                            </p:txEl>
                                          </p:spTgt>
                                        </p:tgtEl>
                                        <p:attrNameLst>
                                          <p:attrName>style.visibility</p:attrName>
                                        </p:attrNameLst>
                                      </p:cBhvr>
                                      <p:to>
                                        <p:strVal val="visible"/>
                                      </p:to>
                                    </p:set>
                                    <p:animEffect transition="in" filter="fade">
                                      <p:cBhvr>
                                        <p:cTn id="52" dur="500"/>
                                        <p:tgtEl>
                                          <p:spTgt spid="4">
                                            <p:txEl>
                                              <p:pRg st="8" end="8"/>
                                            </p:txEl>
                                          </p:spTgt>
                                        </p:tgtEl>
                                      </p:cBhvr>
                                    </p:animEffect>
                                    <p:anim calcmode="lin" valueType="num">
                                      <p:cBhvr>
                                        <p:cTn id="5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57&amp;si=57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8_BD.166_1#1d923f3a4?vcp=1&amp;vop=1&amp;pid=2f5dd385a&amp;color=36,64,97&amp;vtp=1&amp;bt=1&amp;bbb=1"/>
              <p:cNvSpPr/>
              <p:nvPr/>
            </p:nvSpPr>
            <p:spPr>
              <a:xfrm>
                <a:off x="539496" y="2219089"/>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求由直线</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𝑙</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𝑙</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轴所围成的三角形的面积.</a:t>
                </a:r>
                <a:endParaRPr lang="en-US" altLang="zh-CN" sz="1800" dirty="0"/>
              </a:p>
            </p:txBody>
          </p:sp>
        </mc:Choice>
        <mc:Fallback xmlns="">
          <p:sp>
            <p:nvSpPr>
              <p:cNvPr id="2" name="QO_8_BD.166_1#1d923f3a4?vcp=1&amp;vop=1&amp;pid=2f5dd385a&amp;color=36,64,97&amp;vtp=1&amp;bt=1&amp;bbb=1"/>
              <p:cNvSpPr>
                <a:spLocks noRot="1" noChangeAspect="1" noMove="1" noResize="1" noEditPoints="1" noAdjustHandles="1" noChangeArrowheads="1" noChangeShapeType="1" noTextEdit="1"/>
              </p:cNvSpPr>
              <p:nvPr/>
            </p:nvSpPr>
            <p:spPr>
              <a:xfrm>
                <a:off x="539496" y="2219089"/>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AN.167_1#1d923f3a4?vcp=1&amp;vop=1&amp;pid=2f5dd385a&amp;color=36,64,97&amp;vtp=1&amp;bbb=1&amp;hb=1"/>
              <p:cNvSpPr/>
              <p:nvPr/>
            </p:nvSpPr>
            <p:spPr>
              <a:xfrm>
                <a:off x="539496" y="2592723"/>
                <a:ext cx="11109960" cy="2076323"/>
              </a:xfrm>
              <a:prstGeom prst="rect">
                <a:avLst/>
              </a:prstGeom>
              <a:noFill/>
              <a:ln/>
            </p:spPr>
            <p:txBody>
              <a:bodyPr wrap="none" lIns="0" tIns="0" rIns="0" bIns="0" rtlCol="0" anchor="t"/>
              <a:lstStyle/>
              <a:p>
                <a:pPr algn="l" latinLnBrk="1">
                  <a:lnSpc>
                    <a:spcPts val="8800"/>
                  </a:lnSpc>
                </a:pPr>
                <a:r>
                  <a:rPr lang="en-US" altLang="zh-CN" sz="1800" b="0" i="0" dirty="0">
                    <a:solidFill>
                      <a:srgbClr val="6565FF"/>
                    </a:solidFill>
                    <a:latin typeface="Times New Roman" pitchFamily="34" charset="0"/>
                    <a:ea typeface="微软雅黑" pitchFamily="34" charset="-122"/>
                    <a:cs typeface="Times New Roman" pitchFamily="34" charset="-120"/>
                  </a:rPr>
                  <a:t>【解】由</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22</m:t>
                                </m:r>
                              </m:num>
                              <m:den>
                                <m:r>
                                  <a:rPr lang="en-US" altLang="zh-CN" sz="1800" b="0" i="0">
                                    <a:solidFill>
                                      <a:srgbClr val="6565FF"/>
                                    </a:solidFill>
                                    <a:latin typeface="Cambria Math" pitchFamily="34" charset="0"/>
                                    <a:ea typeface="Cambria Math" pitchFamily="34" charset="-122"/>
                                    <a:cs typeface="Cambria Math" pitchFamily="34" charset="-120"/>
                                  </a:rPr>
                                  <m:t>9</m:t>
                                </m:r>
                              </m:den>
                            </m:f>
                            <m:r>
                              <a:rPr lang="en-US" altLang="zh-CN" sz="1800" b="0" i="0">
                                <a:solidFill>
                                  <a:srgbClr val="6565FF"/>
                                </a:solidFill>
                                <a:latin typeface="Cambria Math" pitchFamily="34" charset="0"/>
                                <a:ea typeface="Cambria Math" pitchFamily="34" charset="-122"/>
                                <a:cs typeface="Cambria Math" pitchFamily="34" charset="-120"/>
                              </a:rPr>
                              <m:t>,</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r>
                              <a:rPr lang="en-US" altLang="zh-CN" sz="1800" b="0" i="0">
                                <a:solidFill>
                                  <a:srgbClr val="6565FF"/>
                                </a:solidFill>
                                <a:latin typeface="Cambria Math" pitchFamily="34" charset="0"/>
                                <a:ea typeface="Cambria Math" pitchFamily="34" charset="-122"/>
                                <a:cs typeface="Cambria Math" pitchFamily="34" charset="-120"/>
                              </a:rPr>
                              <m:t>,</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𝑙</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与</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𝑙</m:t>
                        </m:r>
                      </m:e>
                      <m:sub>
                        <m:r>
                          <a:rPr lang="en-US" altLang="zh-CN" sz="1800" b="0" i="0">
                            <a:solidFill>
                              <a:srgbClr val="6565FF"/>
                            </a:solidFill>
                            <a:latin typeface="Cambria Math" pitchFamily="34" charset="0"/>
                            <a:ea typeface="Cambria Math" pitchFamily="34" charset="-122"/>
                            <a:cs typeface="Cambria Math" pitchFamily="34" charset="-120"/>
                          </a:rPr>
                          <m:t>2</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的交点坐标为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𝑙</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𝑙</m:t>
                        </m:r>
                      </m:e>
                      <m:sub>
                        <m:r>
                          <a:rPr lang="en-US" altLang="zh-CN" sz="1800" b="0" i="0">
                            <a:solidFill>
                              <a:srgbClr val="6565FF"/>
                            </a:solidFill>
                            <a:latin typeface="Cambria Math" pitchFamily="34" charset="0"/>
                            <a:ea typeface="Cambria Math" pitchFamily="34" charset="-122"/>
                            <a:cs typeface="Cambria Math" pitchFamily="34" charset="-120"/>
                          </a:rPr>
                          <m:t>2</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轴的交点坐标分别为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22</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，所以所求三角形的面积</a:t>
                </a:r>
              </a:p>
              <a:p>
                <a:pPr latinLnBrk="1">
                  <a:lnSpc>
                    <a:spcPts val="45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𝑆</m:t>
                    </m:r>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2</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5</m:t>
                        </m:r>
                      </m:num>
                      <m:den>
                        <m:r>
                          <a:rPr lang="en-US" altLang="zh-CN" b="0" i="0">
                            <a:solidFill>
                              <a:srgbClr val="6565FF"/>
                            </a:solidFill>
                            <a:latin typeface="Cambria Math" pitchFamily="34" charset="0"/>
                            <a:ea typeface="Cambria Math" pitchFamily="34" charset="-122"/>
                            <a:cs typeface="Cambria Math" pitchFamily="34" charset="-120"/>
                          </a:rPr>
                          <m:t>2</m:t>
                        </m:r>
                      </m:den>
                    </m:f>
                    <m:r>
                      <a:rPr lang="en-US" altLang="zh-CN" b="0" i="0">
                        <a:solidFill>
                          <a:srgbClr val="6565FF"/>
                        </a:solidFill>
                        <a:latin typeface="Cambria Math" pitchFamily="34" charset="0"/>
                        <a:ea typeface="Cambria Math" pitchFamily="34" charset="-122"/>
                        <a:cs typeface="Cambria Math" pitchFamily="34" charset="-120"/>
                      </a:rPr>
                      <m:t>|×(1+</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22</m:t>
                        </m:r>
                      </m:num>
                      <m:den>
                        <m:r>
                          <a:rPr lang="en-US" altLang="zh-CN" b="0" i="0">
                            <a:solidFill>
                              <a:srgbClr val="6565FF"/>
                            </a:solidFill>
                            <a:latin typeface="Cambria Math" pitchFamily="34" charset="0"/>
                            <a:ea typeface="Cambria Math" pitchFamily="34" charset="-122"/>
                            <a:cs typeface="Cambria Math" pitchFamily="34" charset="-120"/>
                          </a:rPr>
                          <m:t>3</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125</m:t>
                        </m:r>
                      </m:num>
                      <m:den>
                        <m:r>
                          <a:rPr lang="en-US" altLang="zh-CN" b="0" i="0">
                            <a:solidFill>
                              <a:srgbClr val="6565FF"/>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8_AN.167_1#1d923f3a4?vcp=1&amp;vop=1&amp;pid=2f5dd385a&amp;color=36,64,97&amp;vtp=1&amp;bbb=1&amp;hb=1"/>
              <p:cNvSpPr>
                <a:spLocks noRot="1" noChangeAspect="1" noMove="1" noResize="1" noEditPoints="1" noAdjustHandles="1" noChangeArrowheads="1" noChangeShapeType="1" noTextEdit="1"/>
              </p:cNvSpPr>
              <p:nvPr/>
            </p:nvSpPr>
            <p:spPr>
              <a:xfrm>
                <a:off x="539496" y="2592723"/>
                <a:ext cx="11109960" cy="2076323"/>
              </a:xfrm>
              <a:prstGeom prst="rect">
                <a:avLst/>
              </a:prstGeom>
              <a:blipFill>
                <a:blip r:embed="rId4"/>
                <a:stretch>
                  <a:fillRect l="-1317" b="-410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58&amp;si=58checked= 1 &amp; amp; version = 1.0.5checked=1&amp;version=1.0.5">
    <p:spTree>
      <p:nvGrpSpPr>
        <p:cNvPr id="1" name=""/>
        <p:cNvGrpSpPr/>
        <p:nvPr/>
      </p:nvGrpSpPr>
      <p:grpSpPr>
        <a:xfrm>
          <a:off x="0" y="0"/>
          <a:ext cx="0" cy="0"/>
          <a:chOff x="0" y="0"/>
          <a:chExt cx="0" cy="0"/>
        </a:xfrm>
      </p:grpSpPr>
      <p:pic>
        <p:nvPicPr>
          <p:cNvPr id="2" name="C_4#b1417aa11?vcp=1&amp;pid=613a9607f&amp;color=36,64,97&amp;tib=255,255,255&amp;vtp=1&amp;bt=1" descr="preencoded.png"/>
          <p:cNvPicPr>
            <a:picLocks noChangeAspect="1"/>
          </p:cNvPicPr>
          <p:nvPr/>
        </p:nvPicPr>
        <p:blipFill>
          <a:blip r:embed="rId3"/>
          <a:stretch>
            <a:fillRect/>
          </a:stretch>
        </p:blipFill>
        <p:spPr>
          <a:xfrm>
            <a:off x="557784" y="828000"/>
            <a:ext cx="612648" cy="649224"/>
          </a:xfrm>
          <a:prstGeom prst="rect">
            <a:avLst/>
          </a:prstGeom>
        </p:spPr>
      </p:pic>
      <p:sp>
        <p:nvSpPr>
          <p:cNvPr id="3" name="C_4_BD#b1417aa11?vcp=1&amp;pid=613a9607f&amp;color=61,88,159&amp;vtp=1&amp;bbb=1"/>
          <p:cNvSpPr/>
          <p:nvPr/>
        </p:nvSpPr>
        <p:spPr>
          <a:xfrm>
            <a:off x="1298448" y="89200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巩固练</a:t>
            </a:r>
            <a:endParaRPr lang="en-US" altLang="zh-CN" sz="2400" dirty="0">
              <a:solidFill>
                <a:srgbClr val="3D589F"/>
              </a:solidFill>
            </a:endParaRPr>
          </a:p>
        </p:txBody>
      </p:sp>
      <p:sp>
        <p:nvSpPr>
          <p:cNvPr id="4" name="C_5_BD#6e72a8072?vcp=1&amp;pid=b1417aa11&amp;color=0,55,96&amp;vtp=1&amp;bbb=1"/>
          <p:cNvSpPr/>
          <p:nvPr/>
        </p:nvSpPr>
        <p:spPr>
          <a:xfrm>
            <a:off x="539496" y="1608796"/>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A组</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学业基础</a:t>
            </a:r>
            <a:endParaRPr lang="en-US" altLang="zh-CN" sz="2400" dirty="0">
              <a:solidFill>
                <a:srgbClr val="003760"/>
              </a:solidFill>
            </a:endParaRPr>
          </a:p>
        </p:txBody>
      </p:sp>
      <mc:AlternateContent xmlns:mc="http://schemas.openxmlformats.org/markup-compatibility/2006" xmlns:a14="http://schemas.microsoft.com/office/drawing/2010/main">
        <mc:Choice Requires="a14">
          <p:sp>
            <p:nvSpPr>
              <p:cNvPr id="5" name="QC_6_BD.168_1#843c9dd78?vaa=1&amp;vcp=1&amp;vop=1&amp;pid=6e72a8072&amp;color=36,64,97&amp;vtp=1&amp;bbb=1"/>
              <p:cNvSpPr/>
              <p:nvPr/>
            </p:nvSpPr>
            <p:spPr>
              <a:xfrm>
                <a:off x="539496" y="2092666"/>
                <a:ext cx="11109960" cy="537464"/>
              </a:xfrm>
              <a:prstGeom prst="rect">
                <a:avLst/>
              </a:prstGeom>
              <a:noFill/>
              <a:ln/>
            </p:spPr>
            <p:txBody>
              <a:bodyPr wrap="none" lIns="0" tIns="0" rIns="0" bIns="0" rtlCol="0" anchor="t"/>
              <a:lstStyle/>
              <a:p>
                <a:pPr algn="l" latinLnBrk="1">
                  <a:lnSpc>
                    <a:spcPts val="4600"/>
                  </a:lnSpc>
                </a:pPr>
                <a:r>
                  <a:rPr lang="en-US" altLang="zh-CN" sz="1800" b="1" i="0" dirty="0">
                    <a:solidFill>
                      <a:srgbClr val="244061"/>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，则在曲线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上取一点</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(1,2)</m:t>
                    </m:r>
                  </m:oMath>
                </a14:m>
                <a:r>
                  <a:rPr lang="en-US" altLang="zh-CN" sz="1800" b="0" i="0" dirty="0">
                    <a:solidFill>
                      <a:srgbClr val="244061"/>
                    </a:solidFill>
                    <a:latin typeface="Times New Roman" pitchFamily="34" charset="0"/>
                    <a:ea typeface="微软雅黑" pitchFamily="34" charset="-122"/>
                    <a:cs typeface="Times New Roman" pitchFamily="34" charset="-120"/>
                  </a:rPr>
                  <a:t>及邻近一点</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m:t>
                    </m:r>
                    <m:r>
                      <m:rPr>
                        <m:sty m:val="p"/>
                      </m:rPr>
                      <a:rPr lang="en-US" altLang="zh-CN" sz="1800" b="0" i="0" smtClean="0">
                        <a:solidFill>
                          <a:srgbClr val="244061"/>
                        </a:solidFill>
                        <a:latin typeface="Cambria Math" pitchFamily="34" charset="0"/>
                        <a:ea typeface="Cambria Math" pitchFamily="34" charset="-122"/>
                        <a:cs typeface="Cambria Math" pitchFamily="34" charset="-120"/>
                      </a:rPr>
                      <m:t>Δ</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,2+</m:t>
                    </m:r>
                    <m:r>
                      <m:rPr>
                        <m:sty m:val="p"/>
                      </m:rPr>
                      <a:rPr lang="en-US" altLang="zh-CN" sz="1800" b="0" i="0" smtClean="0">
                        <a:solidFill>
                          <a:srgbClr val="244061"/>
                        </a:solidFill>
                        <a:latin typeface="Cambria Math" pitchFamily="34" charset="0"/>
                        <a:ea typeface="Cambria Math" pitchFamily="34" charset="-122"/>
                        <a:cs typeface="Cambria Math" pitchFamily="34" charset="-120"/>
                      </a:rPr>
                      <m:t>Δ</m:t>
                    </m:r>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𝑦</m:t>
                        </m:r>
                      </m:num>
                      <m:den>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den>
                    </m:f>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5" name="QC_6_BD.168_1#843c9dd78?vaa=1&amp;vcp=1&amp;vop=1&amp;pid=6e72a8072&amp;color=36,64,97&amp;vtp=1&amp;bbb=1"/>
              <p:cNvSpPr>
                <a:spLocks noRot="1" noChangeAspect="1" noMove="1" noResize="1" noEditPoints="1" noAdjustHandles="1" noChangeArrowheads="1" noChangeShapeType="1" noTextEdit="1"/>
              </p:cNvSpPr>
              <p:nvPr/>
            </p:nvSpPr>
            <p:spPr>
              <a:xfrm>
                <a:off x="539496" y="2092666"/>
                <a:ext cx="11109960" cy="537464"/>
              </a:xfrm>
              <a:prstGeom prst="rect">
                <a:avLst/>
              </a:prstGeom>
              <a:blipFill>
                <a:blip r:embed="rId4"/>
                <a:stretch>
                  <a:fillRect l="-1317" b="-15909"/>
                </a:stretch>
              </a:blipFill>
              <a:ln/>
            </p:spPr>
            <p:txBody>
              <a:bodyPr/>
              <a:lstStyle/>
              <a:p>
                <a:r>
                  <a:rPr lang="zh-CN" altLang="en-US">
                    <a:noFill/>
                  </a:rPr>
                  <a:t> </a:t>
                </a:r>
              </a:p>
            </p:txBody>
          </p:sp>
        </mc:Fallback>
      </mc:AlternateContent>
      <p:sp>
        <p:nvSpPr>
          <p:cNvPr id="6" name="QC_6_AN.170_1#843c9dd78.bracket?vaa=1&amp;vcp=1&amp;vop=1&amp;pid=6e72a8072&amp;color=36,64,97&amp;vpa=28&amp;vtp=1"/>
          <p:cNvSpPr/>
          <p:nvPr/>
        </p:nvSpPr>
        <p:spPr>
          <a:xfrm>
            <a:off x="9821355" y="2299295"/>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7" name="QC_6_BD.168_2#843c9dd78.choices?vaa=1&amp;vcp=1&amp;vop=1&amp;pid=6e72a8072&amp;color=36,64,97&amp;vtp=1&amp;bbb=1"/>
              <p:cNvSpPr/>
              <p:nvPr/>
            </p:nvSpPr>
            <p:spPr>
              <a:xfrm>
                <a:off x="539496" y="2642703"/>
                <a:ext cx="11109960" cy="525844"/>
              </a:xfrm>
              <a:prstGeom prst="rect">
                <a:avLst/>
              </a:prstGeom>
              <a:noFill/>
              <a:ln/>
            </p:spPr>
            <p:txBody>
              <a:bodyPr wrap="none" lIns="0" tIns="0" rIns="0" bIns="0" rtlCol="0" anchor="t"/>
              <a:lstStyle/>
              <a:p>
                <a:pPr latinLnBrk="1">
                  <a:lnSpc>
                    <a:spcPts val="4500"/>
                  </a:lnSpc>
                  <a:tabLst>
                    <a:tab pos="3228340" algn="l"/>
                    <a:tab pos="5389880" algn="l"/>
                    <a:tab pos="809752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m:rPr>
                        <m:sty m:val="p"/>
                      </m:rPr>
                      <a:rPr lang="en-US" altLang="zh-CN" sz="1800" b="0" i="0" smtClean="0">
                        <a:solidFill>
                          <a:srgbClr val="244061"/>
                        </a:solidFill>
                        <a:latin typeface="Cambria Math" pitchFamily="34" charset="0"/>
                        <a:ea typeface="Cambria Math" pitchFamily="34" charset="-122"/>
                        <a:cs typeface="Cambria Math" pitchFamily="34" charset="-120"/>
                      </a:rPr>
                      <m:t>Δ</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den>
                    </m:f>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B.2</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244061"/>
                        </a:solidFill>
                        <a:latin typeface="Cambria Math" pitchFamily="34" charset="0"/>
                        <a:ea typeface="Cambria Math" pitchFamily="34" charset="-122"/>
                        <a:cs typeface="Cambria Math" pitchFamily="34" charset="-120"/>
                      </a:rPr>
                      <m:t>Δ</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244061"/>
                        </a:solidFill>
                        <a:latin typeface="Cambria Math" pitchFamily="34" charset="0"/>
                        <a:ea typeface="Cambria Math" pitchFamily="34" charset="-122"/>
                        <a:cs typeface="Cambria Math" pitchFamily="34" charset="-120"/>
                      </a:rPr>
                      <m:t>Δ</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den>
                    </m:f>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7" name="QC_6_BD.168_2#843c9dd78.choices?vaa=1&amp;vcp=1&amp;vop=1&amp;pid=6e72a8072&amp;color=36,64,97&amp;vtp=1&amp;bbb=1"/>
              <p:cNvSpPr>
                <a:spLocks noRot="1" noChangeAspect="1" noMove="1" noResize="1" noEditPoints="1" noAdjustHandles="1" noChangeArrowheads="1" noChangeShapeType="1" noTextEdit="1"/>
              </p:cNvSpPr>
              <p:nvPr/>
            </p:nvSpPr>
            <p:spPr>
              <a:xfrm>
                <a:off x="539496" y="2642703"/>
                <a:ext cx="11109960" cy="525844"/>
              </a:xfrm>
              <a:prstGeom prst="rect">
                <a:avLst/>
              </a:prstGeom>
              <a:blipFill>
                <a:blip r:embed="rId5"/>
                <a:stretch>
                  <a:fillRect l="-1317"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C_6_AS.169_1#843c9dd78?vaa=1&amp;vcp=1&amp;vop=1&amp;pid=6e72a8072&amp;color=36,64,97&amp;vtp=1&amp;bbb=1"/>
              <p:cNvSpPr/>
              <p:nvPr/>
            </p:nvSpPr>
            <p:spPr>
              <a:xfrm>
                <a:off x="539496" y="3179977"/>
                <a:ext cx="11109960" cy="459359"/>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由题可得</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𝑦</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+1]−2</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=2+</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.故选C．</a:t>
                </a:r>
                <a:endParaRPr lang="en-US" altLang="zh-CN" sz="1800" dirty="0">
                  <a:solidFill>
                    <a:srgbClr val="003760"/>
                  </a:solidFill>
                </a:endParaRPr>
              </a:p>
            </p:txBody>
          </p:sp>
        </mc:Choice>
        <mc:Fallback xmlns="">
          <p:sp>
            <p:nvSpPr>
              <p:cNvPr id="8" name="QC_6_AS.169_1#843c9dd78?vaa=1&amp;vcp=1&amp;vop=1&amp;pid=6e72a8072&amp;color=36,64,97&amp;vtp=1&amp;bbb=1"/>
              <p:cNvSpPr>
                <a:spLocks noRot="1" noChangeAspect="1" noMove="1" noResize="1" noEditPoints="1" noAdjustHandles="1" noChangeArrowheads="1" noChangeShapeType="1" noTextEdit="1"/>
              </p:cNvSpPr>
              <p:nvPr/>
            </p:nvSpPr>
            <p:spPr>
              <a:xfrm>
                <a:off x="539496" y="3179977"/>
                <a:ext cx="11109960" cy="459359"/>
              </a:xfrm>
              <a:prstGeom prst="rect">
                <a:avLst/>
              </a:prstGeom>
              <a:blipFill>
                <a:blip r:embed="rId6"/>
                <a:stretch>
                  <a:fillRect l="-1317" b="-173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bg/>
                                          </p:spTgt>
                                        </p:tgtEl>
                                        <p:attrNameLst>
                                          <p:attrName>style.visibility</p:attrName>
                                        </p:attrNameLst>
                                      </p:cBhvr>
                                      <p:to>
                                        <p:strVal val="visible"/>
                                      </p:to>
                                    </p:set>
                                    <p:animEffect transition="in" filter="fade">
                                      <p:cBhvr>
                                        <p:cTn id="19" dur="500"/>
                                        <p:tgtEl>
                                          <p:spTgt spid="6">
                                            <p:bg/>
                                          </p:spTgt>
                                        </p:tgtEl>
                                      </p:cBhvr>
                                    </p:animEffect>
                                    <p:anim calcmode="lin" valueType="num">
                                      <p:cBhvr>
                                        <p:cTn id="20" dur="500" fill="hold"/>
                                        <p:tgtEl>
                                          <p:spTgt spid="6">
                                            <p:bg/>
                                          </p:spTgt>
                                        </p:tgtEl>
                                        <p:attrNameLst>
                                          <p:attrName>ppt_x</p:attrName>
                                        </p:attrNameLst>
                                      </p:cBhvr>
                                      <p:tavLst>
                                        <p:tav tm="0">
                                          <p:val>
                                            <p:strVal val="#ppt_x"/>
                                          </p:val>
                                        </p:tav>
                                        <p:tav tm="100000">
                                          <p:val>
                                            <p:strVal val="#ppt_x"/>
                                          </p:val>
                                        </p:tav>
                                      </p:tavLst>
                                    </p:anim>
                                    <p:anim calcmode="lin" valueType="num">
                                      <p:cBhvr>
                                        <p:cTn id="21" dur="500" fill="hold"/>
                                        <p:tgtEl>
                                          <p:spTgt spid="6">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500"/>
                                        <p:tgtEl>
                                          <p:spTgt spid="6">
                                            <p:txEl>
                                              <p:pRg st="0" end="0"/>
                                            </p:txEl>
                                          </p:spTgt>
                                        </p:tgtEl>
                                      </p:cBhvr>
                                    </p:animEffect>
                                    <p:anim calcmode="lin" valueType="num">
                                      <p:cBhvr>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59&amp;si=59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72_1#5cbe9f3cb?vaa=1&amp;vcp=1&amp;vop=1&amp;pid=6e72a8072&amp;color=36,64,97&amp;vtp=1&amp;bt=1&amp;bbb=1"/>
              <p:cNvSpPr/>
              <p:nvPr/>
            </p:nvSpPr>
            <p:spPr>
              <a:xfrm>
                <a:off x="539496" y="2488996"/>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上的平均变化率为(</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6_BD.172_1#5cbe9f3cb?vaa=1&amp;vcp=1&amp;vop=1&amp;pid=6e72a8072&amp;color=36,64,97&amp;vtp=1&amp;bt=1&amp;bbb=1"/>
              <p:cNvSpPr>
                <a:spLocks noRot="1" noChangeAspect="1" noMove="1" noResize="1" noEditPoints="1" noAdjustHandles="1" noChangeArrowheads="1" noChangeShapeType="1" noTextEdit="1"/>
              </p:cNvSpPr>
              <p:nvPr/>
            </p:nvSpPr>
            <p:spPr>
              <a:xfrm>
                <a:off x="539496" y="2488996"/>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p:sp>
        <p:nvSpPr>
          <p:cNvPr id="3" name="QC_6_AN.174_1#5cbe9f3cb.bracket?vaa=1&amp;vcp=1&amp;vop=1&amp;pid=6e72a8072&amp;color=36,64,97&amp;vpa=29&amp;vtp=1"/>
          <p:cNvSpPr/>
          <p:nvPr/>
        </p:nvSpPr>
        <p:spPr>
          <a:xfrm>
            <a:off x="6039231" y="2568498"/>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6_BD.172_2#5cbe9f3cb.choices?vaa=1&amp;vcp=1&amp;vop=1&amp;pid=6e72a8072&amp;color=36,64,97&amp;vtp=1&amp;bbb=1"/>
              <p:cNvSpPr/>
              <p:nvPr/>
            </p:nvSpPr>
            <p:spPr>
              <a:xfrm>
                <a:off x="539496" y="2903079"/>
                <a:ext cx="11109960" cy="355600"/>
              </a:xfrm>
              <a:prstGeom prst="rect">
                <a:avLst/>
              </a:prstGeom>
              <a:noFill/>
              <a:ln/>
            </p:spPr>
            <p:txBody>
              <a:bodyPr wrap="none" lIns="0" tIns="0" rIns="0" bIns="0" rtlCol="0" anchor="t"/>
              <a:lstStyle/>
              <a:p>
                <a:pPr latinLnBrk="1">
                  <a:lnSpc>
                    <a:spcPts val="3200"/>
                  </a:lnSpc>
                  <a:tabLst>
                    <a:tab pos="2748915" algn="l"/>
                    <a:tab pos="5472430" algn="l"/>
                    <a:tab pos="838644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.3</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B.2</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72_2#5cbe9f3cb.choices?vaa=1&amp;vcp=1&amp;vop=1&amp;pid=6e72a8072&amp;color=36,64,97&amp;vtp=1&amp;bbb=1"/>
              <p:cNvSpPr>
                <a:spLocks noRot="1" noChangeAspect="1" noMove="1" noResize="1" noEditPoints="1" noAdjustHandles="1" noChangeArrowheads="1" noChangeShapeType="1" noTextEdit="1"/>
              </p:cNvSpPr>
              <p:nvPr/>
            </p:nvSpPr>
            <p:spPr>
              <a:xfrm>
                <a:off x="539496" y="2903079"/>
                <a:ext cx="11109960" cy="355600"/>
              </a:xfrm>
              <a:prstGeom prst="rect">
                <a:avLst/>
              </a:prstGeom>
              <a:blipFill>
                <a:blip r:embed="rId4"/>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73_1#5cbe9f3cb?vaa=1&amp;vcp=1&amp;vop=1&amp;pid=6e72a8072&amp;color=36,64,97&amp;vtp=1&amp;bbb=1"/>
              <p:cNvSpPr/>
              <p:nvPr/>
            </p:nvSpPr>
            <p:spPr>
              <a:xfrm>
                <a:off x="539496" y="3263696"/>
                <a:ext cx="11109960" cy="1293940"/>
              </a:xfrm>
              <a:prstGeom prst="rect">
                <a:avLst/>
              </a:prstGeom>
              <a:noFill/>
              <a:ln/>
            </p:spPr>
            <p:txBody>
              <a:bodyPr wrap="none" lIns="0" tIns="0" rIns="0" bIns="0" rtlCol="0" anchor="t"/>
              <a:lstStyle/>
              <a:p>
                <a:pPr algn="l" latinLnBrk="1">
                  <a:lnSpc>
                    <a:spcPts val="4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由题知函数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[−1,2]</m:t>
                    </m:r>
                  </m:oMath>
                </a14:m>
                <a:r>
                  <a:rPr lang="en-US" altLang="zh-CN" sz="1800" b="0" i="0" dirty="0">
                    <a:solidFill>
                      <a:srgbClr val="003760"/>
                    </a:solidFill>
                    <a:latin typeface="Times New Roman" pitchFamily="34" charset="0"/>
                    <a:ea typeface="微软雅黑" pitchFamily="34" charset="-122"/>
                    <a:cs typeface="Times New Roman" pitchFamily="34" charset="-120"/>
                  </a:rPr>
                  <a:t>上的平均变化率为</a:t>
                </a:r>
                <a:r>
                  <a:rPr lang="en-US" altLang="zh-CN" sz="1800" b="0" i="0" dirty="0">
                    <a:solidFill>
                      <a:srgbClr val="00376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2−(−1)</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选</a:t>
                </a:r>
                <a:r>
                  <a:rPr lang="en-US" altLang="zh-CN" sz="1800" b="0" i="0" dirty="0">
                    <a:solidFill>
                      <a:srgbClr val="003760"/>
                    </a:solidFill>
                    <a:latin typeface="Times New Roman" pitchFamily="34" charset="0"/>
                    <a:ea typeface="微软雅黑" pitchFamily="34" charset="-122"/>
                    <a:cs typeface="Times New Roman" pitchFamily="34" charset="-120"/>
                  </a:rPr>
                  <a:t>D.</a:t>
                </a:r>
                <a:endParaRPr lang="en-US" altLang="zh-CN" sz="1800" dirty="0">
                  <a:solidFill>
                    <a:srgbClr val="003760"/>
                  </a:solidFill>
                </a:endParaRPr>
              </a:p>
            </p:txBody>
          </p:sp>
        </mc:Choice>
        <mc:Fallback xmlns="">
          <p:sp>
            <p:nvSpPr>
              <p:cNvPr id="5" name="QC_6_AS.173_1#5cbe9f3cb?vaa=1&amp;vcp=1&amp;vop=1&amp;pid=6e72a8072&amp;color=36,64,97&amp;vtp=1&amp;bbb=1"/>
              <p:cNvSpPr>
                <a:spLocks noRot="1" noChangeAspect="1" noMove="1" noResize="1" noEditPoints="1" noAdjustHandles="1" noChangeArrowheads="1" noChangeShapeType="1" noTextEdit="1"/>
              </p:cNvSpPr>
              <p:nvPr/>
            </p:nvSpPr>
            <p:spPr>
              <a:xfrm>
                <a:off x="539496" y="3263696"/>
                <a:ext cx="11109960" cy="1293940"/>
              </a:xfrm>
              <a:prstGeom prst="rect">
                <a:avLst/>
              </a:prstGeom>
              <a:blipFill>
                <a:blip r:embed="rId5"/>
                <a:stretch>
                  <a:fillRect l="-1317" b="-1079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checked= 1 &amp; amp; version = 1.0.5checked=1&amp;version=1.0.5">
    <p:spTree>
      <p:nvGrpSpPr>
        <p:cNvPr id="1" name=""/>
        <p:cNvGrpSpPr/>
        <p:nvPr/>
      </p:nvGrpSpPr>
      <p:grpSpPr>
        <a:xfrm>
          <a:off x="0" y="0"/>
          <a:ext cx="0" cy="0"/>
          <a:chOff x="0" y="0"/>
          <a:chExt cx="0" cy="0"/>
        </a:xfrm>
      </p:grpSpPr>
      <p:pic>
        <p:nvPicPr>
          <p:cNvPr id="2" name="C_4#39f34397f?vcp=1&amp;pid=613a9607f&amp;color=36,64,97&amp;tib=255,255,255&amp;vtp=1&amp;bt=1" descr="preencoded.png"/>
          <p:cNvPicPr>
            <a:picLocks noChangeAspect="1"/>
          </p:cNvPicPr>
          <p:nvPr/>
        </p:nvPicPr>
        <p:blipFill>
          <a:blip r:embed="rId3"/>
          <a:stretch>
            <a:fillRect/>
          </a:stretch>
        </p:blipFill>
        <p:spPr>
          <a:xfrm>
            <a:off x="557784" y="828000"/>
            <a:ext cx="566928" cy="694944"/>
          </a:xfrm>
          <a:prstGeom prst="rect">
            <a:avLst/>
          </a:prstGeom>
        </p:spPr>
      </p:pic>
      <p:sp>
        <p:nvSpPr>
          <p:cNvPr id="3" name="C_4_BD#39f34397f?vcp=1&amp;pid=613a9607f&amp;color=61,88,159&amp;vtp=1&amp;bbb=1"/>
          <p:cNvSpPr/>
          <p:nvPr/>
        </p:nvSpPr>
        <p:spPr>
          <a:xfrm>
            <a:off x="1252728" y="946872"/>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知识绘</a:t>
            </a:r>
            <a:endParaRPr lang="en-US" altLang="zh-CN" sz="2400" dirty="0">
              <a:solidFill>
                <a:srgbClr val="3D589F"/>
              </a:solidFill>
            </a:endParaRPr>
          </a:p>
        </p:txBody>
      </p:sp>
      <p:sp>
        <p:nvSpPr>
          <p:cNvPr id="4" name="C_5_BD#dd24815b1?vcp=1&amp;pid=39f34397f&amp;color=101,101,255&amp;vtp=1&amp;bbb=1"/>
          <p:cNvSpPr/>
          <p:nvPr/>
        </p:nvSpPr>
        <p:spPr>
          <a:xfrm>
            <a:off x="539496" y="1469096"/>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函数的平均变化率</a:t>
            </a:r>
            <a:endParaRPr lang="en-US" altLang="zh-CN" sz="2200" dirty="0">
              <a:solidFill>
                <a:srgbClr val="6565FF"/>
              </a:solidFill>
            </a:endParaRPr>
          </a:p>
        </p:txBody>
      </p:sp>
      <p:sp>
        <p:nvSpPr>
          <p:cNvPr id="5" name="QO_6_BD.1_1#c9c14a2ea?vcp=1&amp;vop=1&amp;pid=dd24815b1&amp;color=36,64,97&amp;vtp=1&amp;bbb=1"/>
          <p:cNvSpPr/>
          <p:nvPr/>
        </p:nvSpPr>
        <p:spPr>
          <a:xfrm>
            <a:off x="539496" y="197189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示例</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判断（正确的打“√”，错误的打“×”）.</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6" name="QT_7_BD.2_1#ebbc7d5f7?vaa=1&amp;vcp=1&amp;pid=c9c14a2ea&amp;color=36,64,97&amp;vtp=1&amp;bbb=1"/>
              <p:cNvSpPr/>
              <p:nvPr/>
            </p:nvSpPr>
            <p:spPr>
              <a:xfrm>
                <a:off x="539496" y="2377844"/>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14:m>
                  <m:oMath xmlns:m="http://schemas.openxmlformats.org/officeDocument/2006/math">
                    <m:r>
                      <m:rPr>
                        <m:sty m:val="p"/>
                      </m:rPr>
                      <a:rPr lang="en-US" altLang="zh-CN" sz="1800" b="0" i="0" smtClean="0">
                        <a:solidFill>
                          <a:srgbClr val="244061"/>
                        </a:solidFill>
                        <a:latin typeface="Cambria Math" pitchFamily="34" charset="0"/>
                        <a:ea typeface="Cambria Math" pitchFamily="34" charset="-122"/>
                        <a:cs typeface="Cambria Math" pitchFamily="34" charset="-120"/>
                      </a:rPr>
                      <m:t>Δ</m:t>
                    </m:r>
                    <m:r>
                      <a:rPr lang="en-US" altLang="zh-CN" sz="1800" b="0" i="0" smtClean="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表示</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，是相对于</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的一个增量，</a:t>
                </a:r>
                <a14:m>
                  <m:oMath xmlns:m="http://schemas.openxmlformats.org/officeDocument/2006/math">
                    <m:r>
                      <m:rPr>
                        <m:sty m:val="p"/>
                      </m:rPr>
                      <a:rPr lang="en-US" altLang="zh-CN" sz="1800" b="0" i="0" smtClean="0">
                        <a:solidFill>
                          <a:srgbClr val="244061"/>
                        </a:solidFill>
                        <a:latin typeface="Cambria Math" pitchFamily="34" charset="0"/>
                        <a:ea typeface="Cambria Math" pitchFamily="34" charset="-122"/>
                        <a:cs typeface="Cambria Math" pitchFamily="34" charset="-120"/>
                      </a:rPr>
                      <m:t>Δ</m:t>
                    </m:r>
                    <m:r>
                      <a:rPr lang="en-US" altLang="zh-CN" sz="1800" b="0" i="0" smtClean="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可以为零.(</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6" name="QT_7_BD.2_1#ebbc7d5f7?vaa=1&amp;vcp=1&amp;pid=c9c14a2ea&amp;color=36,64,97&amp;vtp=1&amp;bbb=1"/>
              <p:cNvSpPr>
                <a:spLocks noRot="1" noChangeAspect="1" noMove="1" noResize="1" noEditPoints="1" noAdjustHandles="1" noChangeArrowheads="1" noChangeShapeType="1" noTextEdit="1"/>
              </p:cNvSpPr>
              <p:nvPr/>
            </p:nvSpPr>
            <p:spPr>
              <a:xfrm>
                <a:off x="539496" y="2377844"/>
                <a:ext cx="11109960" cy="360680"/>
              </a:xfrm>
              <a:prstGeom prst="rect">
                <a:avLst/>
              </a:prstGeom>
              <a:blipFill>
                <a:blip r:embed="rId4"/>
                <a:stretch>
                  <a:fillRect l="-1317" b="-40678"/>
                </a:stretch>
              </a:blipFill>
              <a:ln/>
            </p:spPr>
            <p:txBody>
              <a:bodyPr/>
              <a:lstStyle/>
              <a:p>
                <a:r>
                  <a:rPr lang="zh-CN" altLang="en-US">
                    <a:noFill/>
                  </a:rPr>
                  <a:t> </a:t>
                </a:r>
              </a:p>
            </p:txBody>
          </p:sp>
        </mc:Fallback>
      </mc:AlternateContent>
      <p:sp>
        <p:nvSpPr>
          <p:cNvPr id="7" name="QT_7_AN.3_1#ebbc7d5f7.bracket?vaa=1&amp;vcp=1&amp;pid=c9c14a2ea&amp;color=36,64,97&amp;vpa=1&amp;vtp=1"/>
          <p:cNvSpPr/>
          <p:nvPr/>
        </p:nvSpPr>
        <p:spPr>
          <a:xfrm>
            <a:off x="6583522" y="2374034"/>
            <a:ext cx="336550" cy="363855"/>
          </a:xfrm>
          <a:prstGeom prst="rect">
            <a:avLst/>
          </a:prstGeom>
          <a:noFill/>
          <a:ln/>
        </p:spPr>
        <p:txBody>
          <a:bodyPr wrap="none" lIns="0" tIns="0" rIns="0" bIns="0" rtlCol="0" anchor="t"/>
          <a:lstStyle/>
          <a:p>
            <a:pPr algn="ctr" latinLnBrk="1">
              <a:lnSpc>
                <a:spcPts val="3200"/>
              </a:lnSpc>
            </a:pP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solidFill>
                <a:srgbClr val="6565FF"/>
              </a:solidFill>
            </a:endParaRPr>
          </a:p>
        </p:txBody>
      </p:sp>
      <mc:AlternateContent xmlns:mc="http://schemas.openxmlformats.org/markup-compatibility/2006" xmlns:a14="http://schemas.microsoft.com/office/drawing/2010/main">
        <mc:Choice Requires="a14">
          <p:sp>
            <p:nvSpPr>
              <p:cNvPr id="8" name="QT_7_BD.4_1#340cf21db?vaa=1&amp;vcp=1&amp;pid=c9c14a2ea&amp;color=36,64,97&amp;vtp=1&amp;bbb=1"/>
              <p:cNvSpPr/>
              <p:nvPr/>
            </p:nvSpPr>
            <p:spPr>
              <a:xfrm>
                <a:off x="539496" y="2793134"/>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14:m>
                  <m:oMath xmlns:m="http://schemas.openxmlformats.org/officeDocument/2006/math">
                    <m:r>
                      <m:rPr>
                        <m:sty m:val="p"/>
                      </m:rPr>
                      <a:rPr lang="en-US" altLang="zh-CN" sz="1800" b="0" i="0" smtClean="0">
                        <a:solidFill>
                          <a:srgbClr val="244061"/>
                        </a:solidFill>
                        <a:latin typeface="Cambria Math" pitchFamily="34" charset="0"/>
                        <a:ea typeface="Cambria Math" pitchFamily="34" charset="-122"/>
                        <a:cs typeface="Cambria Math" pitchFamily="34" charset="-120"/>
                      </a:rPr>
                      <m:t>Δ</m:t>
                    </m:r>
                    <m:r>
                      <a:rPr lang="en-US" altLang="zh-CN" sz="1800" b="0" i="0" smtClean="0">
                        <a:solidFill>
                          <a:srgbClr val="244061"/>
                        </a:solidFill>
                        <a:latin typeface="Cambria Math" pitchFamily="34" charset="0"/>
                        <a:ea typeface="Cambria Math" pitchFamily="34" charset="-122"/>
                        <a:cs typeface="Cambria Math" pitchFamily="34" charset="-120"/>
                      </a:rPr>
                      <m:t>𝑓</m:t>
                    </m:r>
                  </m:oMath>
                </a14:m>
                <a:r>
                  <a:rPr lang="en-US" altLang="zh-CN" sz="1800" b="0" i="0" dirty="0">
                    <a:solidFill>
                      <a:srgbClr val="244061"/>
                    </a:solidFill>
                    <a:latin typeface="Times New Roman" pitchFamily="34" charset="0"/>
                    <a:ea typeface="微软雅黑" pitchFamily="34" charset="-122"/>
                    <a:cs typeface="Times New Roman" pitchFamily="34" charset="-120"/>
                  </a:rPr>
                  <a:t>表示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mtClean="0">
                        <a:solidFill>
                          <a:srgbClr val="244061"/>
                        </a:solidFill>
                        <a:latin typeface="Cambria Math" pitchFamily="34" charset="0"/>
                        <a:ea typeface="Cambria Math" pitchFamily="34" charset="-122"/>
                        <a:cs typeface="Cambria Math" pitchFamily="34" charset="-120"/>
                      </a:rPr>
                      <m:t>Δ</m:t>
                    </m:r>
                    <m:r>
                      <a:rPr lang="en-US" altLang="zh-CN" sz="1800" b="0" i="0" smtClean="0">
                        <a:solidFill>
                          <a:srgbClr val="244061"/>
                        </a:solidFill>
                        <a:latin typeface="Cambria Math" pitchFamily="34" charset="0"/>
                        <a:ea typeface="Cambria Math" pitchFamily="34" charset="-122"/>
                        <a:cs typeface="Cambria Math" pitchFamily="34" charset="-120"/>
                      </a:rPr>
                      <m:t>𝑓</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的值可正可负，</a:t>
                </a:r>
                <a:r>
                  <a:rPr lang="en-US" altLang="zh-CN" sz="1800" b="0" i="0">
                    <a:solidFill>
                      <a:srgbClr val="244061"/>
                    </a:solidFill>
                    <a:latin typeface="Times New Roman" pitchFamily="34" charset="0"/>
                    <a:ea typeface="微软雅黑" pitchFamily="34" charset="-122"/>
                    <a:cs typeface="Times New Roman" pitchFamily="34" charset="-120"/>
                  </a:rPr>
                  <a:t>也可以为零.(</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8" name="QT_7_BD.4_1#340cf21db?vaa=1&amp;vcp=1&amp;pid=c9c14a2ea&amp;color=36,64,97&amp;vtp=1&amp;bbb=1"/>
              <p:cNvSpPr>
                <a:spLocks noRot="1" noChangeAspect="1" noMove="1" noResize="1" noEditPoints="1" noAdjustHandles="1" noChangeArrowheads="1" noChangeShapeType="1" noTextEdit="1"/>
              </p:cNvSpPr>
              <p:nvPr/>
            </p:nvSpPr>
            <p:spPr>
              <a:xfrm>
                <a:off x="539496" y="2793134"/>
                <a:ext cx="11109960" cy="360680"/>
              </a:xfrm>
              <a:prstGeom prst="rect">
                <a:avLst/>
              </a:prstGeom>
              <a:blipFill>
                <a:blip r:embed="rId5"/>
                <a:stretch>
                  <a:fillRect l="-1317" b="-40678"/>
                </a:stretch>
              </a:blipFill>
              <a:ln/>
            </p:spPr>
            <p:txBody>
              <a:bodyPr/>
              <a:lstStyle/>
              <a:p>
                <a:r>
                  <a:rPr lang="zh-CN" altLang="en-US">
                    <a:noFill/>
                  </a:rPr>
                  <a:t> </a:t>
                </a:r>
              </a:p>
            </p:txBody>
          </p:sp>
        </mc:Fallback>
      </mc:AlternateContent>
      <p:sp>
        <p:nvSpPr>
          <p:cNvPr id="9" name="QT_7_AN.5_1#340cf21db.bracket?vaa=1&amp;vcp=1&amp;pid=c9c14a2ea&amp;color=36,64,97&amp;vpa=2&amp;vtp=1"/>
          <p:cNvSpPr/>
          <p:nvPr/>
        </p:nvSpPr>
        <p:spPr>
          <a:xfrm>
            <a:off x="6581681" y="2789324"/>
            <a:ext cx="292100" cy="363665"/>
          </a:xfrm>
          <a:prstGeom prst="rect">
            <a:avLst/>
          </a:prstGeom>
          <a:noFill/>
          <a:ln/>
        </p:spPr>
        <p:txBody>
          <a:bodyPr wrap="none" lIns="0" tIns="0" rIns="0" bIns="0" rtlCol="0" anchor="t"/>
          <a:lstStyle/>
          <a:p>
            <a:pPr algn="ctr" latinLnBrk="1">
              <a:lnSpc>
                <a:spcPts val="3200"/>
              </a:lnSpc>
            </a:pP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solidFill>
                <a:srgbClr val="6565FF"/>
              </a:solidFill>
            </a:endParaRPr>
          </a:p>
        </p:txBody>
      </p:sp>
      <mc:AlternateContent xmlns:mc="http://schemas.openxmlformats.org/markup-compatibility/2006" xmlns:a14="http://schemas.microsoft.com/office/drawing/2010/main">
        <mc:Choice Requires="a14">
          <p:sp>
            <p:nvSpPr>
              <p:cNvPr id="10" name="QT_7_BD.6_1#7b51cd3f6?vaa=1&amp;vcp=1&amp;pid=c9c14a2ea&amp;color=36,64,97&amp;vtp=1&amp;bbb=1"/>
              <p:cNvSpPr/>
              <p:nvPr/>
            </p:nvSpPr>
            <p:spPr>
              <a:xfrm>
                <a:off x="539496" y="3166451"/>
                <a:ext cx="11109960" cy="537591"/>
              </a:xfrm>
              <a:prstGeom prst="rect">
                <a:avLst/>
              </a:prstGeom>
              <a:noFill/>
              <a:ln/>
            </p:spPr>
            <p:txBody>
              <a:bodyPr wrap="none" lIns="0" tIns="0" rIns="0" bIns="0" rtlCol="0" anchor="t"/>
              <a:lstStyle/>
              <a:p>
                <a:pPr algn="l" latinLnBrk="1">
                  <a:lnSpc>
                    <a:spcPts val="4600"/>
                  </a:lnSpc>
                </a:pPr>
                <a:r>
                  <a:rPr lang="en-US" altLang="zh-CN" sz="1800" b="0" i="0" dirty="0">
                    <a:solidFill>
                      <a:srgbClr val="003760"/>
                    </a:solidFill>
                    <a:latin typeface="Times New Roman" pitchFamily="34" charset="0"/>
                    <a:ea typeface="微软雅黑" pitchFamily="34" charset="-122"/>
                    <a:cs typeface="Times New Roman" pitchFamily="34" charset="-120"/>
                  </a:rPr>
                  <a:t>（3）</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𝑓</m:t>
                        </m:r>
                      </m:num>
                      <m:den>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表示曲线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上两点</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m:t>
                    </m:r>
                    <m:r>
                      <m:rPr>
                        <m:nor/>
                      </m:rPr>
                      <a:rPr lang="en-US" altLang="zh-CN" sz="1800" b="0" i="0" smtClean="0">
                        <a:solidFill>
                          <a:srgbClr val="244061"/>
                        </a:solidFill>
                        <a:latin typeface="Cambria Math" pitchFamily="34" charset="0"/>
                        <a:ea typeface="Cambria Math" pitchFamily="34" charset="-122"/>
                        <a:cs typeface="Cambria Math" pitchFamily="34" charset="-120"/>
                      </a:rPr>
                      <m:t> </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连线的斜率.(</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10" name="QT_7_BD.6_1#7b51cd3f6?vaa=1&amp;vcp=1&amp;pid=c9c14a2ea&amp;color=36,64,97&amp;vtp=1&amp;bbb=1"/>
              <p:cNvSpPr>
                <a:spLocks noRot="1" noChangeAspect="1" noMove="1" noResize="1" noEditPoints="1" noAdjustHandles="1" noChangeArrowheads="1" noChangeShapeType="1" noTextEdit="1"/>
              </p:cNvSpPr>
              <p:nvPr/>
            </p:nvSpPr>
            <p:spPr>
              <a:xfrm>
                <a:off x="539496" y="3166451"/>
                <a:ext cx="11109960" cy="537591"/>
              </a:xfrm>
              <a:prstGeom prst="rect">
                <a:avLst/>
              </a:prstGeom>
              <a:blipFill>
                <a:blip r:embed="rId6"/>
                <a:stretch>
                  <a:fillRect l="-1317" b="-14607"/>
                </a:stretch>
              </a:blipFill>
              <a:ln/>
            </p:spPr>
            <p:txBody>
              <a:bodyPr/>
              <a:lstStyle/>
              <a:p>
                <a:r>
                  <a:rPr lang="zh-CN" altLang="en-US">
                    <a:noFill/>
                  </a:rPr>
                  <a:t> </a:t>
                </a:r>
              </a:p>
            </p:txBody>
          </p:sp>
        </mc:Fallback>
      </mc:AlternateContent>
      <p:sp>
        <p:nvSpPr>
          <p:cNvPr id="11" name="QT_7_AN.7_1#7b51cd3f6.bracket?vaa=1&amp;vcp=1&amp;pid=c9c14a2ea&amp;color=36,64,97&amp;vpa=3&amp;vtp=1"/>
          <p:cNvSpPr/>
          <p:nvPr/>
        </p:nvSpPr>
        <p:spPr>
          <a:xfrm>
            <a:off x="7463124" y="3400194"/>
            <a:ext cx="292100" cy="268415"/>
          </a:xfrm>
          <a:prstGeom prst="rect">
            <a:avLst/>
          </a:prstGeom>
          <a:noFill/>
          <a:ln/>
        </p:spPr>
        <p:txBody>
          <a:bodyPr wrap="none" lIns="0" tIns="0" rIns="0" bIns="0" rtlCol="0" anchor="t"/>
          <a:lstStyle/>
          <a:p>
            <a:pPr algn="ctr" latinLnBrk="1">
              <a:lnSpc>
                <a:spcPts val="2200"/>
              </a:lnSpc>
            </a:pP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solidFill>
                <a:srgbClr val="6565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anim calcmode="lin" valueType="num">
                                      <p:cBhvr>
                                        <p:cTn id="8" dur="500" fill="hold"/>
                                        <p:tgtEl>
                                          <p:spTgt spid="7">
                                            <p:bg/>
                                          </p:spTgt>
                                        </p:tgtEl>
                                        <p:attrNameLst>
                                          <p:attrName>ppt_x</p:attrName>
                                        </p:attrNameLst>
                                      </p:cBhvr>
                                      <p:tavLst>
                                        <p:tav tm="0">
                                          <p:val>
                                            <p:strVal val="#ppt_x"/>
                                          </p:val>
                                        </p:tav>
                                        <p:tav tm="100000">
                                          <p:val>
                                            <p:strVal val="#ppt_x"/>
                                          </p:val>
                                        </p:tav>
                                      </p:tavLst>
                                    </p:anim>
                                    <p:anim calcmode="lin" valueType="num">
                                      <p:cBhvr>
                                        <p:cTn id="9" dur="500" fill="hold"/>
                                        <p:tgtEl>
                                          <p:spTgt spid="7">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anim calcmode="lin" valueType="num">
                                      <p:cBhvr>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9">
                                            <p:bg/>
                                          </p:spTgt>
                                        </p:tgtEl>
                                        <p:attrNameLst>
                                          <p:attrName>style.visibility</p:attrName>
                                        </p:attrNameLst>
                                      </p:cBhvr>
                                      <p:to>
                                        <p:strVal val="visible"/>
                                      </p:to>
                                    </p:set>
                                    <p:animEffect transition="in" filter="fade">
                                      <p:cBhvr>
                                        <p:cTn id="19" dur="500"/>
                                        <p:tgtEl>
                                          <p:spTgt spid="9">
                                            <p:bg/>
                                          </p:spTgt>
                                        </p:tgtEl>
                                      </p:cBhvr>
                                    </p:animEffect>
                                    <p:anim calcmode="lin" valueType="num">
                                      <p:cBhvr>
                                        <p:cTn id="20" dur="500" fill="hold"/>
                                        <p:tgtEl>
                                          <p:spTgt spid="9">
                                            <p:bg/>
                                          </p:spTgt>
                                        </p:tgtEl>
                                        <p:attrNameLst>
                                          <p:attrName>ppt_x</p:attrName>
                                        </p:attrNameLst>
                                      </p:cBhvr>
                                      <p:tavLst>
                                        <p:tav tm="0">
                                          <p:val>
                                            <p:strVal val="#ppt_x"/>
                                          </p:val>
                                        </p:tav>
                                        <p:tav tm="100000">
                                          <p:val>
                                            <p:strVal val="#ppt_x"/>
                                          </p:val>
                                        </p:tav>
                                      </p:tavLst>
                                    </p:anim>
                                    <p:anim calcmode="lin" valueType="num">
                                      <p:cBhvr>
                                        <p:cTn id="21" dur="500" fill="hold"/>
                                        <p:tgtEl>
                                          <p:spTgt spid="9">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Effect transition="in" filter="fade">
                                      <p:cBhvr>
                                        <p:cTn id="24" dur="500"/>
                                        <p:tgtEl>
                                          <p:spTgt spid="9">
                                            <p:txEl>
                                              <p:pRg st="0" end="0"/>
                                            </p:txEl>
                                          </p:spTgt>
                                        </p:tgtEl>
                                      </p:cBhvr>
                                    </p:animEffect>
                                    <p:anim calcmode="lin" valueType="num">
                                      <p:cBhvr>
                                        <p:cTn id="2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1">
                                            <p:bg/>
                                          </p:spTgt>
                                        </p:tgtEl>
                                        <p:attrNameLst>
                                          <p:attrName>style.visibility</p:attrName>
                                        </p:attrNameLst>
                                      </p:cBhvr>
                                      <p:to>
                                        <p:strVal val="visible"/>
                                      </p:to>
                                    </p:set>
                                    <p:animEffect transition="in" filter="fade">
                                      <p:cBhvr>
                                        <p:cTn id="31" dur="500"/>
                                        <p:tgtEl>
                                          <p:spTgt spid="11">
                                            <p:bg/>
                                          </p:spTgt>
                                        </p:tgtEl>
                                      </p:cBhvr>
                                    </p:animEffect>
                                    <p:anim calcmode="lin" valueType="num">
                                      <p:cBhvr>
                                        <p:cTn id="32" dur="500" fill="hold"/>
                                        <p:tgtEl>
                                          <p:spTgt spid="11">
                                            <p:bg/>
                                          </p:spTgt>
                                        </p:tgtEl>
                                        <p:attrNameLst>
                                          <p:attrName>ppt_x</p:attrName>
                                        </p:attrNameLst>
                                      </p:cBhvr>
                                      <p:tavLst>
                                        <p:tav tm="0">
                                          <p:val>
                                            <p:strVal val="#ppt_x"/>
                                          </p:val>
                                        </p:tav>
                                        <p:tav tm="100000">
                                          <p:val>
                                            <p:strVal val="#ppt_x"/>
                                          </p:val>
                                        </p:tav>
                                      </p:tavLst>
                                    </p:anim>
                                    <p:anim calcmode="lin" valueType="num">
                                      <p:cBhvr>
                                        <p:cTn id="33" dur="500" fill="hold"/>
                                        <p:tgtEl>
                                          <p:spTgt spid="11">
                                            <p:bg/>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1">
                                            <p:txEl>
                                              <p:pRg st="0" end="0"/>
                                            </p:txEl>
                                          </p:spTgt>
                                        </p:tgtEl>
                                        <p:attrNameLst>
                                          <p:attrName>style.visibility</p:attrName>
                                        </p:attrNameLst>
                                      </p:cBhvr>
                                      <p:to>
                                        <p:strVal val="visible"/>
                                      </p:to>
                                    </p:set>
                                    <p:animEffect transition="in" filter="fade">
                                      <p:cBhvr>
                                        <p:cTn id="36" dur="500"/>
                                        <p:tgtEl>
                                          <p:spTgt spid="11">
                                            <p:txEl>
                                              <p:pRg st="0" end="0"/>
                                            </p:txEl>
                                          </p:spTgt>
                                        </p:tgtEl>
                                      </p:cBhvr>
                                    </p:animEffect>
                                    <p:anim calcmode="lin" valueType="num">
                                      <p:cBhvr>
                                        <p:cTn id="3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38" dur="5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9" grpId="0" build="p" animBg="1"/>
      <p:bldP spid="11"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60&amp;si=60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76_1#f1a519d1a?vaa=1&amp;vcp=1&amp;vop=1&amp;pid=6e72a8072&amp;color=36,64,97&amp;vtp=1&amp;bt=1&amp;bbb=1"/>
              <p:cNvSpPr/>
              <p:nvPr/>
            </p:nvSpPr>
            <p:spPr>
              <a:xfrm>
                <a:off x="539496" y="1949817"/>
                <a:ext cx="11109960" cy="469900"/>
              </a:xfrm>
              <a:prstGeom prst="rect">
                <a:avLst/>
              </a:prstGeom>
              <a:noFill/>
              <a:ln/>
            </p:spPr>
            <p:txBody>
              <a:bodyPr wrap="none" lIns="0" tIns="0" rIns="0" bIns="0" rtlCol="0" anchor="t"/>
              <a:lstStyle/>
              <a:p>
                <a:pPr algn="l" latinLnBrk="1">
                  <a:lnSpc>
                    <a:spcPts val="3700"/>
                  </a:lnSpc>
                </a:pPr>
                <a:r>
                  <a:rPr lang="en-US" altLang="zh-CN" sz="1800" b="1" i="0" dirty="0">
                    <a:solidFill>
                      <a:srgbClr val="244061"/>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𝑎𝑥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𝑏</m:t>
                    </m:r>
                  </m:oMath>
                </a14:m>
                <a:r>
                  <a:rPr lang="en-US" altLang="zh-CN" sz="1800" b="0" i="0" dirty="0">
                    <a:solidFill>
                      <a:srgbClr val="244061"/>
                    </a:solidFill>
                    <a:latin typeface="Times New Roman" pitchFamily="34" charset="0"/>
                    <a:ea typeface="微软雅黑" pitchFamily="34" charset="-122"/>
                    <a:cs typeface="Times New Roman" pitchFamily="34" charset="-120"/>
                  </a:rPr>
                  <a:t>的图象开口向下，</a:t>
                </a:r>
                <a14:m>
                  <m:oMath xmlns:m="http://schemas.openxmlformats.org/officeDocument/2006/math">
                    <m:limLow>
                      <m:limLowPr>
                        <m:ctrlPr>
                          <a:rPr lang="en-US" altLang="zh-CN" sz="1800" b="0" i="1" smtClean="0">
                            <a:solidFill>
                              <a:srgbClr val="244061"/>
                            </a:solidFill>
                            <a:latin typeface="Cambria Math" panose="02040503050406030204" pitchFamily="18" charset="0"/>
                            <a:ea typeface="Cambria Math" pitchFamily="34" charset="-122"/>
                            <a:cs typeface="Cambria Math" pitchFamily="34" charset="-120"/>
                          </a:rPr>
                        </m:ctrlPr>
                      </m:limLowPr>
                      <m:e>
                        <m:r>
                          <m:rPr>
                            <m:nor/>
                          </m:rPr>
                          <a:rPr lang="en-US" altLang="zh-CN" sz="1800" b="0" i="0">
                            <a:solidFill>
                              <a:srgbClr val="244061"/>
                            </a:solidFill>
                            <a:latin typeface="Cambria Math" pitchFamily="34" charset="0"/>
                            <a:ea typeface="Cambria Math" pitchFamily="34" charset="-122"/>
                            <a:cs typeface="Cambria Math" pitchFamily="34" charset="-120"/>
                          </a:rPr>
                          <m:t>lim</m:t>
                        </m:r>
                      </m:e>
                      <m:li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num>
                      <m:den>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den>
                    </m:f>
                    <m:r>
                      <a:rPr lang="en-US" altLang="zh-CN" sz="1800" b="0" i="0" smtClean="0">
                        <a:solidFill>
                          <a:srgbClr val="244061"/>
                        </a:solidFill>
                        <a:latin typeface="Cambria Math" pitchFamily="34" charset="0"/>
                        <a:ea typeface="Cambria Math" pitchFamily="34" charset="-122"/>
                        <a:cs typeface="Cambria Math" pitchFamily="34" charset="-120"/>
                      </a:rPr>
                      <m:t>=4</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𝑎</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6_BD.176_1#f1a519d1a?vaa=1&amp;vcp=1&amp;vop=1&amp;pid=6e72a8072&amp;color=36,64,97&amp;vtp=1&amp;bt=1&amp;bbb=1"/>
              <p:cNvSpPr>
                <a:spLocks noRot="1" noChangeAspect="1" noMove="1" noResize="1" noEditPoints="1" noAdjustHandles="1" noChangeArrowheads="1" noChangeShapeType="1" noTextEdit="1"/>
              </p:cNvSpPr>
              <p:nvPr/>
            </p:nvSpPr>
            <p:spPr>
              <a:xfrm>
                <a:off x="539496" y="1949817"/>
                <a:ext cx="11109960" cy="469900"/>
              </a:xfrm>
              <a:prstGeom prst="rect">
                <a:avLst/>
              </a:prstGeom>
              <a:blipFill>
                <a:blip r:embed="rId3"/>
                <a:stretch>
                  <a:fillRect l="-1317" b="-11688"/>
                </a:stretch>
              </a:blipFill>
              <a:ln/>
            </p:spPr>
            <p:txBody>
              <a:bodyPr/>
              <a:lstStyle/>
              <a:p>
                <a:r>
                  <a:rPr lang="zh-CN" altLang="en-US">
                    <a:noFill/>
                  </a:rPr>
                  <a:t> </a:t>
                </a:r>
              </a:p>
            </p:txBody>
          </p:sp>
        </mc:Fallback>
      </mc:AlternateContent>
      <p:sp>
        <p:nvSpPr>
          <p:cNvPr id="3" name="QC_6_AN.178_1#f1a519d1a.bracket?vaa=1&amp;vcp=1&amp;vop=1&amp;pid=6e72a8072&amp;color=36,64,97&amp;vpa=30&amp;vtp=1"/>
          <p:cNvSpPr/>
          <p:nvPr/>
        </p:nvSpPr>
        <p:spPr>
          <a:xfrm>
            <a:off x="8036306" y="2172576"/>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6_BD.176_2#f1a519d1a.choices?vaa=1&amp;vcp=1&amp;vop=1&amp;pid=6e72a8072&amp;color=36,64,97&amp;vtp=1&amp;bbb=1"/>
              <p:cNvSpPr/>
              <p:nvPr/>
            </p:nvSpPr>
            <p:spPr>
              <a:xfrm>
                <a:off x="539496" y="2425242"/>
                <a:ext cx="11109960" cy="386461"/>
              </a:xfrm>
              <a:prstGeom prst="rect">
                <a:avLst/>
              </a:prstGeom>
              <a:noFill/>
              <a:ln/>
            </p:spPr>
            <p:txBody>
              <a:bodyPr wrap="none" lIns="0" tIns="0" rIns="0" bIns="0" rtlCol="0" anchor="t"/>
              <a:lstStyle/>
              <a:p>
                <a:pPr latinLnBrk="1">
                  <a:lnSpc>
                    <a:spcPts val="3500"/>
                  </a:lnSpc>
                  <a:tabLst>
                    <a:tab pos="2837815" algn="l"/>
                    <a:tab pos="5815330" algn="l"/>
                    <a:tab pos="846264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ad>
                      <m:radPr>
                        <m:degHide m:val="on"/>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2</m:t>
                        </m:r>
                      </m:e>
                    </m:rad>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2</m:t>
                        </m:r>
                      </m:e>
                    </m:rad>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C.2</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76_2#f1a519d1a.choices?vaa=1&amp;vcp=1&amp;vop=1&amp;pid=6e72a8072&amp;color=36,64,97&amp;vtp=1&amp;bbb=1"/>
              <p:cNvSpPr>
                <a:spLocks noRot="1" noChangeAspect="1" noMove="1" noResize="1" noEditPoints="1" noAdjustHandles="1" noChangeArrowheads="1" noChangeShapeType="1" noTextEdit="1"/>
              </p:cNvSpPr>
              <p:nvPr/>
            </p:nvSpPr>
            <p:spPr>
              <a:xfrm>
                <a:off x="539496" y="2425242"/>
                <a:ext cx="11109960" cy="386461"/>
              </a:xfrm>
              <a:prstGeom prst="rect">
                <a:avLst/>
              </a:prstGeom>
              <a:blipFill>
                <a:blip r:embed="rId4"/>
                <a:stretch>
                  <a:fillRect l="-1317" b="-3809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77_1#f1a519d1a?vaa=1&amp;vcp=1&amp;vop=1&amp;pid=6e72a8072&amp;color=36,64,97&amp;vtp=1&amp;bbb=1"/>
              <p:cNvSpPr/>
              <p:nvPr/>
            </p:nvSpPr>
            <p:spPr>
              <a:xfrm>
                <a:off x="539496" y="2813608"/>
                <a:ext cx="11109960" cy="2119059"/>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又</a:t>
                </a:r>
                <a:r>
                  <a:rPr lang="en-US" altLang="zh-CN" sz="1800"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的图象开口向下，</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.故选B.</a:t>
                </a:r>
                <a:endParaRPr lang="en-US" altLang="zh-CN" sz="1800" dirty="0">
                  <a:solidFill>
                    <a:srgbClr val="003760"/>
                  </a:solidFill>
                </a:endParaRPr>
              </a:p>
            </p:txBody>
          </p:sp>
        </mc:Choice>
        <mc:Fallback xmlns="">
          <p:sp>
            <p:nvSpPr>
              <p:cNvPr id="5" name="QC_6_AS.177_1#f1a519d1a?vaa=1&amp;vcp=1&amp;vop=1&amp;pid=6e72a8072&amp;color=36,64,97&amp;vtp=1&amp;bbb=1"/>
              <p:cNvSpPr>
                <a:spLocks noRot="1" noChangeAspect="1" noMove="1" noResize="1" noEditPoints="1" noAdjustHandles="1" noChangeArrowheads="1" noChangeShapeType="1" noTextEdit="1"/>
              </p:cNvSpPr>
              <p:nvPr/>
            </p:nvSpPr>
            <p:spPr>
              <a:xfrm>
                <a:off x="539496" y="2813608"/>
                <a:ext cx="11109960" cy="2119059"/>
              </a:xfrm>
              <a:prstGeom prst="rect">
                <a:avLst/>
              </a:prstGeom>
              <a:blipFill>
                <a:blip r:embed="rId5"/>
                <a:stretch>
                  <a:fillRect l="-1317" b="-662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61&amp;si=61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80_1#1bfdd3f62?vaa=1&amp;vcp=1&amp;vop=1&amp;pid=6e72a8072&amp;color=36,64,97&amp;vtp=1&amp;bt=1&amp;bbb=1&amp;hb=1"/>
              <p:cNvSpPr/>
              <p:nvPr/>
            </p:nvSpPr>
            <p:spPr>
              <a:xfrm>
                <a:off x="539496" y="2256078"/>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4.</a:t>
                </a:r>
                <a:r>
                  <a:rPr lang="en-US" altLang="zh-CN" sz="1800" b="0" i="0" dirty="0">
                    <a:solidFill>
                      <a:srgbClr val="244061"/>
                    </a:solidFill>
                    <a:latin typeface="Times New Roman" pitchFamily="34" charset="0"/>
                    <a:ea typeface="微软雅黑" pitchFamily="34" charset="-122"/>
                    <a:cs typeface="Times New Roman" pitchFamily="34" charset="-120"/>
                  </a:rPr>
                  <a:t>一个物体的运动方程为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𝑠</m:t>
                    </m:r>
                    <m:r>
                      <a:rPr lang="en-US" altLang="zh-CN" sz="1800" b="0" i="0" smtClean="0">
                        <a:solidFill>
                          <a:srgbClr val="244061"/>
                        </a:solidFill>
                        <a:latin typeface="Cambria Math" pitchFamily="34" charset="0"/>
                        <a:ea typeface="Cambria Math" pitchFamily="34" charset="-122"/>
                        <a:cs typeface="Cambria Math" pitchFamily="34" charset="-120"/>
                      </a:rPr>
                      <m:t>=3−2</m:t>
                    </m:r>
                    <m:r>
                      <a:rPr lang="en-US" altLang="zh-CN" sz="1800" b="0" i="0" smtClean="0">
                        <a:solidFill>
                          <a:srgbClr val="244061"/>
                        </a:solidFill>
                        <a:latin typeface="Cambria Math" pitchFamily="34" charset="0"/>
                        <a:ea typeface="Cambria Math" pitchFamily="34" charset="-122"/>
                        <a:cs typeface="Cambria Math" pitchFamily="34" charset="-120"/>
                      </a:rPr>
                      <m:t>𝑡</m:t>
                    </m:r>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𝑡</m:t>
                        </m:r>
                      </m:e>
                      <m:sup>
                        <m:r>
                          <a:rPr lang="en-US" altLang="zh-CN" sz="1800" b="0" i="0">
                            <a:solidFill>
                              <a:srgbClr val="244061"/>
                            </a:solidFill>
                            <a:latin typeface="Cambria Math" pitchFamily="34" charset="0"/>
                            <a:ea typeface="Cambria Math" pitchFamily="34" charset="-122"/>
                            <a:cs typeface="Cambria Math" pitchFamily="34" charset="-120"/>
                          </a:rPr>
                          <m:t>2</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𝑠</m:t>
                    </m:r>
                  </m:oMath>
                </a14:m>
                <a:r>
                  <a:rPr lang="en-US" altLang="zh-CN" sz="1800" b="0" i="0" dirty="0">
                    <a:solidFill>
                      <a:srgbClr val="244061"/>
                    </a:solidFill>
                    <a:latin typeface="Times New Roman" pitchFamily="34" charset="0"/>
                    <a:ea typeface="微软雅黑" pitchFamily="34" charset="-122"/>
                    <a:cs typeface="Times New Roman" pitchFamily="34" charset="-120"/>
                  </a:rPr>
                  <a:t>的单位是米，</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的单位是秒，那么物体在</a:t>
                </a:r>
                <a:r>
                  <a:rPr lang="en-US" altLang="zh-CN" sz="1800" b="0" i="0">
                    <a:solidFill>
                      <a:srgbClr val="244061"/>
                    </a:solidFill>
                    <a:latin typeface="Times New Roman" pitchFamily="34" charset="0"/>
                    <a:ea typeface="微软雅黑" pitchFamily="34" charset="-122"/>
                    <a:cs typeface="Times New Roman" pitchFamily="34" charset="-120"/>
                  </a:rPr>
                  <a:t>3秒时的瞬时速度是</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C_6_BD.180_1#1bfdd3f62?vaa=1&amp;vcp=1&amp;vop=1&amp;pid=6e72a8072&amp;color=36,64,97&amp;vtp=1&amp;bt=1&amp;bbb=1&amp;hb=1"/>
              <p:cNvSpPr>
                <a:spLocks noRot="1" noChangeAspect="1" noMove="1" noResize="1" noEditPoints="1" noAdjustHandles="1" noChangeArrowheads="1" noChangeShapeType="1" noTextEdit="1"/>
              </p:cNvSpPr>
              <p:nvPr/>
            </p:nvSpPr>
            <p:spPr>
              <a:xfrm>
                <a:off x="539496" y="2256078"/>
                <a:ext cx="11109960" cy="770255"/>
              </a:xfrm>
              <a:prstGeom prst="rect">
                <a:avLst/>
              </a:prstGeom>
              <a:blipFill>
                <a:blip r:embed="rId3"/>
                <a:stretch>
                  <a:fillRect l="-1317" b="-19048"/>
                </a:stretch>
              </a:blipFill>
              <a:ln/>
            </p:spPr>
            <p:txBody>
              <a:bodyPr/>
              <a:lstStyle/>
              <a:p>
                <a:r>
                  <a:rPr lang="zh-CN" altLang="en-US">
                    <a:noFill/>
                  </a:rPr>
                  <a:t> </a:t>
                </a:r>
              </a:p>
            </p:txBody>
          </p:sp>
        </mc:Fallback>
      </mc:AlternateContent>
      <p:sp>
        <p:nvSpPr>
          <p:cNvPr id="3" name="QC_6_AN.182_1#1bfdd3f62.bracket?vaa=1&amp;vcp=1&amp;vop=1&amp;pid=6e72a8072&amp;color=36,64,97&amp;vpa=31&amp;vtp=1"/>
          <p:cNvSpPr/>
          <p:nvPr/>
        </p:nvSpPr>
        <p:spPr>
          <a:xfrm>
            <a:off x="701421" y="2752013"/>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p:sp>
        <p:nvSpPr>
          <p:cNvPr id="4" name="QC_6_BD.180_2#1bfdd3f62.choices?vaa=1&amp;vcp=1&amp;vop=1&amp;pid=6e72a8072&amp;color=36,64,97&amp;vtp=1&amp;bbb=1"/>
          <p:cNvSpPr/>
          <p:nvPr/>
        </p:nvSpPr>
        <p:spPr>
          <a:xfrm>
            <a:off x="539496" y="3074656"/>
            <a:ext cx="11109960" cy="360680"/>
          </a:xfrm>
          <a:prstGeom prst="rect">
            <a:avLst/>
          </a:prstGeom>
          <a:noFill/>
          <a:ln/>
        </p:spPr>
        <p:txBody>
          <a:bodyPr wrap="none" lIns="0" tIns="0" rIns="0" bIns="0" rtlCol="0" anchor="t"/>
          <a:lstStyle/>
          <a:p>
            <a:pPr latinLnBrk="1">
              <a:lnSpc>
                <a:spcPts val="32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A.4米</a:t>
            </a:r>
            <a:r>
              <a:rPr lang="en-US" altLang="zh-CN" sz="1800" b="0" i="0">
                <a:solidFill>
                  <a:srgbClr val="244061"/>
                </a:solidFill>
                <a:latin typeface="Times New Roman" pitchFamily="34" charset="0"/>
                <a:ea typeface="微软雅黑" pitchFamily="34" charset="-122"/>
                <a:cs typeface="Times New Roman" pitchFamily="34" charset="-120"/>
              </a:rPr>
              <a:t>/秒</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.5米</a:t>
            </a:r>
            <a:r>
              <a:rPr lang="en-US" altLang="zh-CN" sz="1800" b="0" i="0">
                <a:solidFill>
                  <a:srgbClr val="244061"/>
                </a:solidFill>
                <a:latin typeface="Times New Roman" pitchFamily="34" charset="0"/>
                <a:ea typeface="微软雅黑" pitchFamily="34" charset="-122"/>
                <a:cs typeface="Times New Roman" pitchFamily="34" charset="-120"/>
              </a:rPr>
              <a:t>/秒</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.6米</a:t>
            </a:r>
            <a:r>
              <a:rPr lang="en-US" altLang="zh-CN" sz="1800" b="0" i="0">
                <a:solidFill>
                  <a:srgbClr val="244061"/>
                </a:solidFill>
                <a:latin typeface="Times New Roman" pitchFamily="34" charset="0"/>
                <a:ea typeface="微软雅黑" pitchFamily="34" charset="-122"/>
                <a:cs typeface="Times New Roman" pitchFamily="34" charset="-120"/>
              </a:rPr>
              <a:t>/秒</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.7米/秒</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5" name="QC_6_AS.181_1#1bfdd3f62?vaa=1&amp;vcp=1&amp;vop=1&amp;pid=6e72a8072&amp;color=36,64,97&amp;vtp=1&amp;bbb=1&amp;hb=1"/>
              <p:cNvSpPr/>
              <p:nvPr/>
            </p:nvSpPr>
            <p:spPr>
              <a:xfrm>
                <a:off x="539496" y="3447973"/>
                <a:ext cx="11109960" cy="1354455"/>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𝑠</m:t>
                    </m:r>
                    <m:r>
                      <a:rPr lang="en-US" altLang="zh-CN" sz="1800" b="0" i="0" smtClean="0">
                        <a:solidFill>
                          <a:srgbClr val="003760"/>
                        </a:solidFill>
                        <a:latin typeface="Cambria Math" pitchFamily="34" charset="0"/>
                        <a:ea typeface="Cambria Math" pitchFamily="34" charset="-122"/>
                        <a:cs typeface="Cambria Math" pitchFamily="34" charset="-120"/>
                      </a:rPr>
                      <m:t>=3−2</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𝑡</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𝑠</m:t>
                    </m:r>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sub>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→0</m:t>
                        </m:r>
                      </m:sub>
                      <m: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3−2(</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𝑡</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−(3−2</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𝑡</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𝑡</m:t>
                            </m:r>
                          </m:den>
                        </m:f>
                      </m:sup>
                    </m:sSubSup>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sub>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→0</m:t>
                        </m:r>
                      </m:sub>
                      <m:sup>
                        <m:r>
                          <a:rPr lang="en-US" altLang="zh-CN" sz="1800" b="0" i="0">
                            <a:solidFill>
                              <a:srgbClr val="003760"/>
                            </a:solidFill>
                            <a:latin typeface="Cambria Math" pitchFamily="34" charset="0"/>
                            <a:ea typeface="Cambria Math" pitchFamily="34" charset="-122"/>
                            <a:cs typeface="Cambria Math" pitchFamily="34" charset="-120"/>
                          </a:rPr>
                          <m:t>(</m:t>
                        </m:r>
                      </m:sup>
                    </m:sSubSup>
                    <m:r>
                      <a:rPr lang="en-US" altLang="zh-CN" sz="1800" b="0" i="0" smtClean="0">
                        <a:solidFill>
                          <a:srgbClr val="003760"/>
                        </a:solidFill>
                        <a:latin typeface="Cambria Math" pitchFamily="34" charset="0"/>
                        <a:ea typeface="Cambria Math" pitchFamily="34" charset="-122"/>
                        <a:cs typeface="Cambria Math" pitchFamily="34" charset="-120"/>
                      </a:rPr>
                      <m:t>−2+2</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时，</a:t>
                </a: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𝑠</m:t>
                    </m:r>
                    <m:r>
                      <a:rPr lang="en-US" altLang="zh-CN" sz="1800" b="0" i="0" smtClean="0">
                        <a:solidFill>
                          <a:srgbClr val="003760"/>
                        </a:solidFill>
                        <a:latin typeface="Cambria Math" pitchFamily="34" charset="0"/>
                        <a:ea typeface="Cambria Math" pitchFamily="34" charset="-122"/>
                        <a:cs typeface="Cambria Math" pitchFamily="34" charset="-120"/>
                      </a:rPr>
                      <m:t>′=2×3−2=4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物体在3秒时的瞬时速度是4米/秒．故选A.</a:t>
                </a:r>
                <a:endParaRPr lang="en-US" altLang="zh-CN" dirty="0">
                  <a:solidFill>
                    <a:srgbClr val="003760"/>
                  </a:solidFill>
                </a:endParaRPr>
              </a:p>
            </p:txBody>
          </p:sp>
        </mc:Choice>
        <mc:Fallback xmlns="">
          <p:sp>
            <p:nvSpPr>
              <p:cNvPr id="5" name="QC_6_AS.181_1#1bfdd3f62?vaa=1&amp;vcp=1&amp;vop=1&amp;pid=6e72a8072&amp;color=36,64,97&amp;vtp=1&amp;bbb=1&amp;hb=1"/>
              <p:cNvSpPr>
                <a:spLocks noRot="1" noChangeAspect="1" noMove="1" noResize="1" noEditPoints="1" noAdjustHandles="1" noChangeArrowheads="1" noChangeShapeType="1" noTextEdit="1"/>
              </p:cNvSpPr>
              <p:nvPr/>
            </p:nvSpPr>
            <p:spPr>
              <a:xfrm>
                <a:off x="539496" y="3447973"/>
                <a:ext cx="11109960" cy="1354455"/>
              </a:xfrm>
              <a:prstGeom prst="rect">
                <a:avLst/>
              </a:prstGeom>
              <a:blipFill>
                <a:blip r:embed="rId4"/>
                <a:stretch>
                  <a:fillRect l="-1317" b="-1036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62&amp;si=62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84_1#57157a0c6?vaa=1&amp;vcp=1&amp;vop=1&amp;pid=6e72a8072&amp;color=36,64,97&amp;vtp=1&amp;bt=1&amp;bbb=1"/>
              <p:cNvSpPr/>
              <p:nvPr/>
            </p:nvSpPr>
            <p:spPr>
              <a:xfrm>
                <a:off x="539496" y="2307322"/>
                <a:ext cx="11109960" cy="525653"/>
              </a:xfrm>
              <a:prstGeom prst="rect">
                <a:avLst/>
              </a:prstGeom>
              <a:noFill/>
              <a:ln/>
            </p:spPr>
            <p:txBody>
              <a:bodyPr wrap="none" lIns="0" tIns="0" rIns="0" bIns="0" rtlCol="0" anchor="t"/>
              <a:lstStyle/>
              <a:p>
                <a:pPr algn="l" latinLnBrk="1">
                  <a:lnSpc>
                    <a:spcPts val="4500"/>
                  </a:lnSpc>
                </a:pPr>
                <a:r>
                  <a:rPr lang="en-US" altLang="zh-CN" sz="1800" b="1" i="0" dirty="0">
                    <a:solidFill>
                      <a:srgbClr val="244061"/>
                    </a:solidFill>
                    <a:latin typeface="Times New Roman" pitchFamily="34" charset="0"/>
                    <a:ea typeface="微软雅黑" pitchFamily="34" charset="-122"/>
                    <a:cs typeface="Times New Roman" pitchFamily="34" charset="-120"/>
                  </a:rPr>
                  <a:t>5.</a:t>
                </a:r>
                <a:r>
                  <a:rPr lang="en-US" altLang="zh-CN" sz="1800" b="0" i="0" dirty="0">
                    <a:solidFill>
                      <a:srgbClr val="244061"/>
                    </a:solidFill>
                    <a:latin typeface="Times New Roman" pitchFamily="34" charset="0"/>
                    <a:ea typeface="微软雅黑" pitchFamily="34" charset="-122"/>
                    <a:cs typeface="Times New Roman" pitchFamily="34" charset="-120"/>
                  </a:rPr>
                  <a:t>已知曲线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m:t>
                        </m:r>
                      </m:den>
                    </m:f>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上一点</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𝑃</m:t>
                    </m:r>
                    <m:r>
                      <a:rPr lang="en-US" altLang="zh-CN" sz="1800" b="0" i="0" smtClean="0">
                        <a:solidFill>
                          <a:srgbClr val="244061"/>
                        </a:solidFill>
                        <a:latin typeface="Cambria Math" pitchFamily="34" charset="0"/>
                        <a:ea typeface="Cambria Math" pitchFamily="34" charset="-122"/>
                        <a:cs typeface="Cambria Math" pitchFamily="34" charset="-120"/>
                      </a:rPr>
                      <m:t>(1,−</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3</m:t>
                        </m:r>
                      </m:num>
                      <m:den>
                        <m:r>
                          <a:rPr lang="en-US" altLang="zh-CN" sz="1800" b="0" i="0">
                            <a:solidFill>
                              <a:srgbClr val="244061"/>
                            </a:solidFill>
                            <a:latin typeface="Cambria Math" pitchFamily="34" charset="0"/>
                            <a:ea typeface="Cambria Math" pitchFamily="34" charset="-122"/>
                            <a:cs typeface="Cambria Math" pitchFamily="34" charset="-120"/>
                          </a:rPr>
                          <m:t>2</m:t>
                        </m:r>
                      </m:den>
                    </m:f>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，则曲线在点</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处的切线的倾斜角为(</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6_BD.184_1#57157a0c6?vaa=1&amp;vcp=1&amp;vop=1&amp;pid=6e72a8072&amp;color=36,64,97&amp;vtp=1&amp;bt=1&amp;bbb=1"/>
              <p:cNvSpPr>
                <a:spLocks noRot="1" noChangeAspect="1" noMove="1" noResize="1" noEditPoints="1" noAdjustHandles="1" noChangeArrowheads="1" noChangeShapeType="1" noTextEdit="1"/>
              </p:cNvSpPr>
              <p:nvPr/>
            </p:nvSpPr>
            <p:spPr>
              <a:xfrm>
                <a:off x="539496" y="2307322"/>
                <a:ext cx="11109960" cy="525653"/>
              </a:xfrm>
              <a:prstGeom prst="rect">
                <a:avLst/>
              </a:prstGeom>
              <a:blipFill>
                <a:blip r:embed="rId3"/>
                <a:stretch>
                  <a:fillRect l="-1317" b="-14943"/>
                </a:stretch>
              </a:blipFill>
              <a:ln/>
            </p:spPr>
            <p:txBody>
              <a:bodyPr/>
              <a:lstStyle/>
              <a:p>
                <a:r>
                  <a:rPr lang="zh-CN" altLang="en-US">
                    <a:noFill/>
                  </a:rPr>
                  <a:t> </a:t>
                </a:r>
              </a:p>
            </p:txBody>
          </p:sp>
        </mc:Fallback>
      </mc:AlternateContent>
      <p:sp>
        <p:nvSpPr>
          <p:cNvPr id="3" name="QC_6_AN.186_1#57157a0c6.bracket?vaa=1&amp;vcp=1&amp;vop=1&amp;pid=6e72a8072&amp;color=36,64,97&amp;vpa=32&amp;vtp=1"/>
          <p:cNvSpPr/>
          <p:nvPr/>
        </p:nvSpPr>
        <p:spPr>
          <a:xfrm>
            <a:off x="8112443" y="2499409"/>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6_BD.184_2#57157a0c6.choices?vaa=1&amp;vcp=1&amp;vop=1&amp;pid=6e72a8072&amp;color=36,64,97&amp;vtp=1&amp;bbb=1"/>
              <p:cNvSpPr/>
              <p:nvPr/>
            </p:nvSpPr>
            <p:spPr>
              <a:xfrm>
                <a:off x="539496" y="2842563"/>
                <a:ext cx="11109960" cy="355600"/>
              </a:xfrm>
              <a:prstGeom prst="rect">
                <a:avLst/>
              </a:prstGeom>
              <a:noFill/>
              <a:ln/>
            </p:spPr>
            <p:txBody>
              <a:bodyPr wrap="none" lIns="0" tIns="0" rIns="0" bIns="0" rtlCol="0" anchor="t"/>
              <a:lstStyle/>
              <a:p>
                <a:pPr latinLnBrk="1">
                  <a:lnSpc>
                    <a:spcPts val="3200"/>
                  </a:lnSpc>
                  <a:tabLst>
                    <a:tab pos="2780665" algn="l"/>
                    <a:tab pos="5535930" algn="l"/>
                    <a:tab pos="84181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30</m:t>
                        </m:r>
                      </m:e>
                      <m:sup>
                        <m:r>
                          <a:rPr lang="en-US" altLang="zh-CN" sz="1800" b="0" i="0">
                            <a:solidFill>
                              <a:srgbClr val="244061"/>
                            </a:solidFill>
                            <a:latin typeface="Cambria Math" pitchFamily="34" charset="0"/>
                            <a:ea typeface="Cambria Math" pitchFamily="34" charset="-122"/>
                            <a:cs typeface="Cambria Math" pitchFamily="34" charset="-120"/>
                          </a:rPr>
                          <m:t>∘</m:t>
                        </m:r>
                      </m:sup>
                    </m:sSup>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45</m:t>
                        </m:r>
                      </m:e>
                      <m:sup>
                        <m:r>
                          <a:rPr lang="en-US" altLang="zh-CN" sz="1800" b="0" i="0">
                            <a:solidFill>
                              <a:srgbClr val="244061"/>
                            </a:solidFill>
                            <a:latin typeface="Cambria Math" pitchFamily="34" charset="0"/>
                            <a:ea typeface="Cambria Math" pitchFamily="34" charset="-122"/>
                            <a:cs typeface="Cambria Math" pitchFamily="34" charset="-120"/>
                          </a:rPr>
                          <m:t>∘</m:t>
                        </m:r>
                      </m:sup>
                    </m:sSup>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135</m:t>
                        </m:r>
                      </m:e>
                      <m:sup>
                        <m:r>
                          <a:rPr lang="en-US" altLang="zh-CN" sz="1800" b="0" i="0">
                            <a:solidFill>
                              <a:srgbClr val="244061"/>
                            </a:solidFill>
                            <a:latin typeface="Cambria Math" pitchFamily="34" charset="0"/>
                            <a:ea typeface="Cambria Math" pitchFamily="34" charset="-122"/>
                            <a:cs typeface="Cambria Math" pitchFamily="34" charset="-120"/>
                          </a:rPr>
                          <m:t>∘</m:t>
                        </m:r>
                      </m:sup>
                    </m:sSup>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165</m:t>
                        </m:r>
                      </m:e>
                      <m:sup>
                        <m:r>
                          <a:rPr lang="en-US" altLang="zh-CN" sz="1800" b="0" i="0">
                            <a:solidFill>
                              <a:srgbClr val="244061"/>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84_2#57157a0c6.choices?vaa=1&amp;vcp=1&amp;vop=1&amp;pid=6e72a8072&amp;color=36,64,97&amp;vtp=1&amp;bbb=1"/>
              <p:cNvSpPr>
                <a:spLocks noRot="1" noChangeAspect="1" noMove="1" noResize="1" noEditPoints="1" noAdjustHandles="1" noChangeArrowheads="1" noChangeShapeType="1" noTextEdit="1"/>
              </p:cNvSpPr>
              <p:nvPr/>
            </p:nvSpPr>
            <p:spPr>
              <a:xfrm>
                <a:off x="539496" y="2842563"/>
                <a:ext cx="11109960" cy="355600"/>
              </a:xfrm>
              <a:prstGeom prst="rect">
                <a:avLst/>
              </a:prstGeom>
              <a:blipFill>
                <a:blip r:embed="rId4"/>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85_1#57157a0c6?vaa=1&amp;vcp=1&amp;vop=1&amp;pid=6e72a8072&amp;color=36,64,97&amp;vtp=1&amp;bbb=1"/>
              <p:cNvSpPr/>
              <p:nvPr/>
            </p:nvSpPr>
            <p:spPr>
              <a:xfrm>
                <a:off x="539496" y="3207053"/>
                <a:ext cx="11109960" cy="1519555"/>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曲线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在点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处的切线斜率为</a:t>
                </a:r>
                <a:endParaRPr lang="en-US" altLang="zh-CN" sz="1800" dirty="0">
                  <a:solidFill>
                    <a:srgbClr val="003760"/>
                  </a:solidFill>
                </a:endParaRPr>
              </a:p>
              <a:p>
                <a:pPr latinLnBrk="1">
                  <a:lnSpc>
                    <a:spcPts val="4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(1+</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r>
                      <a:rPr lang="en-US" altLang="zh-CN" sz="1800" b="0" i="0" smtClean="0">
                        <a:solidFill>
                          <a:srgbClr val="003760"/>
                        </a:solidFill>
                        <a:latin typeface="Cambria Math" pitchFamily="34" charset="0"/>
                        <a:ea typeface="Cambria Math" pitchFamily="34" charset="-122"/>
                        <a:cs typeface="Cambria Math" pitchFamily="34" charset="-120"/>
                      </a:rPr>
                      <m:t>(1+</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以曲线在点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处的切线的倾斜角为</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45</m:t>
                        </m:r>
                      </m:e>
                      <m:sup>
                        <m:r>
                          <a:rPr lang="en-US" altLang="zh-CN" sz="1800" b="0" i="0">
                            <a:solidFill>
                              <a:srgbClr val="00376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.故选B.</a:t>
                </a:r>
                <a:endParaRPr lang="en-US" altLang="zh-CN" sz="1800" dirty="0">
                  <a:solidFill>
                    <a:srgbClr val="003760"/>
                  </a:solidFill>
                </a:endParaRPr>
              </a:p>
            </p:txBody>
          </p:sp>
        </mc:Choice>
        <mc:Fallback xmlns="">
          <p:sp>
            <p:nvSpPr>
              <p:cNvPr id="5" name="QC_6_AS.185_1#57157a0c6?vaa=1&amp;vcp=1&amp;vop=1&amp;pid=6e72a8072&amp;color=36,64,97&amp;vtp=1&amp;bbb=1"/>
              <p:cNvSpPr>
                <a:spLocks noRot="1" noChangeAspect="1" noMove="1" noResize="1" noEditPoints="1" noAdjustHandles="1" noChangeArrowheads="1" noChangeShapeType="1" noTextEdit="1"/>
              </p:cNvSpPr>
              <p:nvPr/>
            </p:nvSpPr>
            <p:spPr>
              <a:xfrm>
                <a:off x="539496" y="3207053"/>
                <a:ext cx="11109960" cy="1519555"/>
              </a:xfrm>
              <a:prstGeom prst="rect">
                <a:avLst/>
              </a:prstGeom>
              <a:blipFill>
                <a:blip r:embed="rId5"/>
                <a:stretch>
                  <a:fillRect l="-1317" b="-963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63&amp;si=63checked= 1 &amp; amp; version = 1.0.5checked=1&amp;version=1.0.5">
    <p:spTree>
      <p:nvGrpSpPr>
        <p:cNvPr id="1" name=""/>
        <p:cNvGrpSpPr/>
        <p:nvPr/>
      </p:nvGrpSpPr>
      <p:grpSpPr>
        <a:xfrm>
          <a:off x="0" y="0"/>
          <a:ext cx="0" cy="0"/>
          <a:chOff x="0" y="0"/>
          <a:chExt cx="0" cy="0"/>
        </a:xfrm>
      </p:grpSpPr>
      <p:pic>
        <p:nvPicPr>
          <p:cNvPr id="2" name="QC_6_BD.188_1#a9a65193c?htil=5&amp;vaa=1&amp;vcp=1&amp;vop=1&amp;pid=6e72a8072&amp;color=36,64,97&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022018" y="1443531"/>
            <a:ext cx="1581912" cy="200253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6_BD.188_2#a9a65193c?htil=5&amp;vaa=1&amp;vcp=1&amp;vop=1&amp;pid=6e72a8072&amp;color=36,64,97&amp;vtp=1&amp;bt=1&amp;bbb=1&amp;hb=1"/>
              <p:cNvSpPr/>
              <p:nvPr/>
            </p:nvSpPr>
            <p:spPr>
              <a:xfrm>
                <a:off x="539496" y="1379524"/>
                <a:ext cx="9400032" cy="1230059"/>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6.</a:t>
                </a:r>
                <a:r>
                  <a:rPr lang="en-US" altLang="zh-CN" sz="1800" b="0" i="0" dirty="0">
                    <a:solidFill>
                      <a:srgbClr val="244061"/>
                    </a:solidFill>
                    <a:latin typeface="Times New Roman" pitchFamily="34" charset="0"/>
                    <a:ea typeface="微软雅黑" pitchFamily="34" charset="-122"/>
                    <a:cs typeface="Times New Roman" pitchFamily="34" charset="-120"/>
                  </a:rPr>
                  <a:t>某堆雪在融化过程中，其体积</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𝑉</m:t>
                    </m:r>
                  </m:oMath>
                </a14:m>
                <a:r>
                  <a:rPr lang="en-US" altLang="zh-CN" sz="1800" b="0" i="0" dirty="0">
                    <a:solidFill>
                      <a:srgbClr val="244061"/>
                    </a:solidFill>
                    <a:latin typeface="Times New Roman" pitchFamily="34" charset="0"/>
                    <a:ea typeface="微软雅黑" pitchFamily="34" charset="-122"/>
                    <a:cs typeface="Times New Roman" pitchFamily="34" charset="-120"/>
                  </a:rPr>
                  <a:t>（单位：</a:t>
                </a:r>
                <a14:m>
                  <m:oMath xmlns:m="http://schemas.openxmlformats.org/officeDocument/2006/math">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m</m:t>
                        </m:r>
                      </m:e>
                      <m:sup>
                        <m:r>
                          <a:rPr lang="en-US" altLang="zh-CN" sz="1800" b="0" i="0">
                            <a:solidFill>
                              <a:srgbClr val="244061"/>
                            </a:solidFill>
                            <a:latin typeface="Cambria Math" pitchFamily="34" charset="0"/>
                            <a:ea typeface="Cambria Math" pitchFamily="34" charset="-122"/>
                            <a:cs typeface="Cambria Math" pitchFamily="34" charset="-120"/>
                          </a:rPr>
                          <m:t>3</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）与融化时间</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𝑡</m:t>
                    </m:r>
                  </m:oMath>
                </a14:m>
                <a:r>
                  <a:rPr lang="en-US" altLang="zh-CN" sz="1800" b="0" i="0" dirty="0">
                    <a:solidFill>
                      <a:srgbClr val="244061"/>
                    </a:solidFill>
                    <a:latin typeface="Times New Roman" pitchFamily="34" charset="0"/>
                    <a:ea typeface="微软雅黑" pitchFamily="34" charset="-122"/>
                    <a:cs typeface="Times New Roman" pitchFamily="34" charset="-120"/>
                  </a:rPr>
                  <a:t>（单位：</a:t>
                </a:r>
                <a14:m>
                  <m:oMath xmlns:m="http://schemas.openxmlformats.org/officeDocument/2006/math">
                    <m:r>
                      <m:rPr>
                        <m:sty m:val="p"/>
                      </m:rPr>
                      <a:rPr lang="en-US" altLang="zh-CN" sz="1800" b="0" i="0" smtClean="0">
                        <a:solidFill>
                          <a:srgbClr val="244061"/>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Times New Roman" pitchFamily="34" charset="0"/>
                    <a:ea typeface="微软雅黑" pitchFamily="34" charset="-122"/>
                    <a:cs typeface="Times New Roman" pitchFamily="34" charset="-120"/>
                  </a:rPr>
                  <a:t>近似满足函数关系：</a:t>
                </a:r>
              </a:p>
              <a:p>
                <a:pPr latinLnBrk="1">
                  <a:lnSpc>
                    <a:spcPts val="3300"/>
                  </a:lnSpc>
                </a:pP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𝑉</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𝑡</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𝐻</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(10−</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10</m:t>
                            </m:r>
                          </m:den>
                        </m:f>
                        <m:r>
                          <a:rPr lang="en-US" altLang="zh-CN" sz="1800" b="0" i="0">
                            <a:solidFill>
                              <a:srgbClr val="244061"/>
                            </a:solidFill>
                            <a:latin typeface="Cambria Math" pitchFamily="34" charset="0"/>
                            <a:ea typeface="Cambria Math" pitchFamily="34" charset="-122"/>
                            <a:cs typeface="Cambria Math" pitchFamily="34" charset="-120"/>
                          </a:rPr>
                          <m:t>𝑡</m:t>
                        </m:r>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3</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𝐻</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为常数），其图象如图所示</a:t>
                </a:r>
                <a:r>
                  <a:rPr lang="en-US" altLang="zh-CN" sz="1800" b="0" i="0">
                    <a:solidFill>
                      <a:srgbClr val="244061"/>
                    </a:solidFill>
                    <a:latin typeface="Times New Roman" pitchFamily="34" charset="0"/>
                    <a:ea typeface="微软雅黑" pitchFamily="34" charset="-122"/>
                    <a:cs typeface="Times New Roman" pitchFamily="34" charset="-120"/>
                  </a:rPr>
                  <a:t>.记此堆雪从融化开始到结束的平均融化速</a:t>
                </a:r>
              </a:p>
              <a:p>
                <a:pPr latinLnBrk="1">
                  <a:lnSpc>
                    <a:spcPts val="3500"/>
                  </a:lnSpc>
                </a:pPr>
                <a:r>
                  <a:rPr lang="en-US" altLang="zh-CN" b="0" i="0">
                    <a:solidFill>
                      <a:srgbClr val="244061"/>
                    </a:solidFill>
                    <a:latin typeface="Times New Roman" pitchFamily="34" charset="0"/>
                    <a:ea typeface="微软雅黑" pitchFamily="34" charset="-122"/>
                    <a:cs typeface="Times New Roman" pitchFamily="34" charset="-120"/>
                  </a:rPr>
                  <a:t>度为</a:t>
                </a:r>
                <a14:m>
                  <m:oMath xmlns:m="http://schemas.openxmlformats.org/officeDocument/2006/math">
                    <m:limUpp>
                      <m:limUppPr>
                        <m:ctrlPr>
                          <a:rPr lang="en-US" altLang="zh-CN" b="0" i="1" smtClean="0">
                            <a:solidFill>
                              <a:srgbClr val="244061"/>
                            </a:solidFill>
                            <a:latin typeface="Cambria Math" panose="02040503050406030204" pitchFamily="18" charset="0"/>
                            <a:ea typeface="Cambria Math" pitchFamily="34" charset="-122"/>
                            <a:cs typeface="Cambria Math" pitchFamily="34" charset="-120"/>
                          </a:rPr>
                        </m:ctrlPr>
                      </m:limUppPr>
                      <m:e>
                        <m:r>
                          <a:rPr lang="en-US" altLang="zh-CN" b="0" i="0">
                            <a:solidFill>
                              <a:srgbClr val="244061"/>
                            </a:solidFill>
                            <a:latin typeface="Cambria Math" pitchFamily="34" charset="0"/>
                            <a:ea typeface="Cambria Math" pitchFamily="34" charset="-122"/>
                            <a:cs typeface="Cambria Math" pitchFamily="34" charset="-120"/>
                          </a:rPr>
                          <m:t>𝑣</m:t>
                        </m:r>
                      </m:e>
                      <m:lim>
                        <m:r>
                          <a:rPr lang="en-US" altLang="zh-CN" b="0" i="0">
                            <a:solidFill>
                              <a:srgbClr val="244061"/>
                            </a:solidFill>
                            <a:latin typeface="Cambria Math" pitchFamily="34" charset="0"/>
                            <a:ea typeface="Cambria Math" pitchFamily="34" charset="-122"/>
                            <a:cs typeface="Cambria Math" pitchFamily="34" charset="-120"/>
                          </a:rPr>
                          <m:t>−</m:t>
                        </m:r>
                      </m:lim>
                    </m:limUpp>
                    <m:r>
                      <a:rPr lang="en-US" altLang="zh-CN" b="0" i="0" smtClean="0">
                        <a:solidFill>
                          <a:srgbClr val="244061"/>
                        </a:solidFill>
                        <a:latin typeface="Cambria Math" pitchFamily="34" charset="0"/>
                        <a:ea typeface="Cambria Math" pitchFamily="34" charset="-122"/>
                        <a:cs typeface="Cambria Math" pitchFamily="34" charset="-120"/>
                      </a:rPr>
                      <m:t>(</m:t>
                    </m:r>
                    <m:sSup>
                      <m:sSup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244061"/>
                            </a:solidFill>
                            <a:latin typeface="Cambria Math" pitchFamily="34" charset="0"/>
                            <a:ea typeface="Cambria Math" pitchFamily="34" charset="-122"/>
                            <a:cs typeface="Cambria Math" pitchFamily="34" charset="-120"/>
                          </a:rPr>
                          <m:t>m</m:t>
                        </m:r>
                      </m:e>
                      <m:sup>
                        <m:r>
                          <a:rPr lang="en-US" altLang="zh-CN" b="0" i="0">
                            <a:solidFill>
                              <a:srgbClr val="244061"/>
                            </a:solidFill>
                            <a:latin typeface="Cambria Math" pitchFamily="34" charset="0"/>
                            <a:ea typeface="Cambria Math" pitchFamily="34" charset="-122"/>
                            <a:cs typeface="Cambria Math" pitchFamily="34" charset="-120"/>
                          </a:rPr>
                          <m:t>3</m:t>
                        </m:r>
                      </m:sup>
                    </m:sSup>
                    <m:r>
                      <a:rPr lang="en-US" altLang="zh-CN" b="0" i="0" smtClean="0">
                        <a:solidFill>
                          <a:srgbClr val="244061"/>
                        </a:solidFill>
                        <a:latin typeface="Cambria Math" pitchFamily="34" charset="0"/>
                        <a:ea typeface="Cambria Math" pitchFamily="34" charset="-122"/>
                        <a:cs typeface="Cambria Math" pitchFamily="34" charset="-120"/>
                      </a:rPr>
                      <m:t>/</m:t>
                    </m:r>
                    <m:r>
                      <m:rPr>
                        <m:sty m:val="p"/>
                      </m:rPr>
                      <a:rPr lang="en-US" altLang="zh-CN" b="0" i="0" smtClean="0">
                        <a:solidFill>
                          <a:srgbClr val="244061"/>
                        </a:solidFill>
                        <a:latin typeface="Cambria Math" pitchFamily="34" charset="0"/>
                        <a:ea typeface="Cambria Math" pitchFamily="34" charset="-122"/>
                        <a:cs typeface="Cambria Math" pitchFamily="34" charset="-120"/>
                      </a:rPr>
                      <m:t>h</m:t>
                    </m:r>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Times New Roman" pitchFamily="34" charset="0"/>
                    <a:ea typeface="微软雅黑" pitchFamily="34" charset="-122"/>
                    <a:cs typeface="Times New Roman" pitchFamily="34" charset="-120"/>
                  </a:rPr>
                  <a:t>,那么瞬时融化速度等于</a:t>
                </a:r>
                <a14:m>
                  <m:oMath xmlns:m="http://schemas.openxmlformats.org/officeDocument/2006/math">
                    <m:bar>
                      <m:barPr>
                        <m:pos m:val="top"/>
                        <m:ctrlPr>
                          <a:rPr lang="en-US" altLang="zh-CN" i="1" smtClean="0">
                            <a:solidFill>
                              <a:srgbClr val="244061"/>
                            </a:solidFill>
                            <a:latin typeface="Cambria Math" panose="02040503050406030204" pitchFamily="18" charset="0"/>
                          </a:rPr>
                        </m:ctrlPr>
                      </m:barPr>
                      <m:e>
                        <m:r>
                          <a:rPr lang="en-US" altLang="zh-CN">
                            <a:solidFill>
                              <a:srgbClr val="244061"/>
                            </a:solidFill>
                            <a:latin typeface="Cambria Math" panose="02040503050406030204" pitchFamily="18" charset="0"/>
                          </a:rPr>
                          <m:t>𝑣</m:t>
                        </m:r>
                      </m:e>
                    </m:bar>
                    <m:r>
                      <a:rPr lang="en-US" altLang="zh-CN" b="0" i="0" smtClean="0">
                        <a:solidFill>
                          <a:srgbClr val="244061"/>
                        </a:solidFill>
                        <a:latin typeface="Cambria Math" pitchFamily="34" charset="0"/>
                        <a:ea typeface="Cambria Math" pitchFamily="34" charset="-122"/>
                        <a:cs typeface="Cambria Math" pitchFamily="34" charset="-120"/>
                      </a:rPr>
                      <m:t>(</m:t>
                    </m:r>
                    <m:sSup>
                      <m:sSup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244061"/>
                            </a:solidFill>
                            <a:latin typeface="Cambria Math" pitchFamily="34" charset="0"/>
                            <a:ea typeface="Cambria Math" pitchFamily="34" charset="-122"/>
                            <a:cs typeface="Cambria Math" pitchFamily="34" charset="-120"/>
                          </a:rPr>
                          <m:t>m</m:t>
                        </m:r>
                      </m:e>
                      <m:sup>
                        <m:r>
                          <a:rPr lang="en-US" altLang="zh-CN" b="0" i="0">
                            <a:solidFill>
                              <a:srgbClr val="244061"/>
                            </a:solidFill>
                            <a:latin typeface="Cambria Math" pitchFamily="34" charset="0"/>
                            <a:ea typeface="Cambria Math" pitchFamily="34" charset="-122"/>
                            <a:cs typeface="Cambria Math" pitchFamily="34" charset="-120"/>
                          </a:rPr>
                          <m:t>3</m:t>
                        </m:r>
                      </m:sup>
                    </m:sSup>
                    <m:r>
                      <a:rPr lang="en-US" altLang="zh-CN" b="0" i="0" smtClean="0">
                        <a:solidFill>
                          <a:srgbClr val="244061"/>
                        </a:solidFill>
                        <a:latin typeface="Cambria Math" pitchFamily="34" charset="0"/>
                        <a:ea typeface="Cambria Math" pitchFamily="34" charset="-122"/>
                        <a:cs typeface="Cambria Math" pitchFamily="34" charset="-120"/>
                      </a:rPr>
                      <m:t>/</m:t>
                    </m:r>
                    <m:r>
                      <m:rPr>
                        <m:sty m:val="p"/>
                      </m:rPr>
                      <a:rPr lang="en-US" altLang="zh-CN" b="0" i="0" smtClean="0">
                        <a:solidFill>
                          <a:srgbClr val="244061"/>
                        </a:solidFill>
                        <a:latin typeface="Cambria Math" pitchFamily="34" charset="0"/>
                        <a:ea typeface="Cambria Math" pitchFamily="34" charset="-122"/>
                        <a:cs typeface="Cambria Math" pitchFamily="34" charset="-120"/>
                      </a:rPr>
                      <m:t>h</m:t>
                    </m:r>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的时刻是图中的(</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3" name="QC_6_BD.188_2#a9a65193c?htil=5&amp;vaa=1&amp;vcp=1&amp;vop=1&amp;pid=6e72a8072&amp;color=36,64,97&amp;vtp=1&amp;bt=1&amp;bbb=1&amp;hb=1"/>
              <p:cNvSpPr>
                <a:spLocks noRot="1" noChangeAspect="1" noMove="1" noResize="1" noEditPoints="1" noAdjustHandles="1" noChangeArrowheads="1" noChangeShapeType="1" noTextEdit="1"/>
              </p:cNvSpPr>
              <p:nvPr/>
            </p:nvSpPr>
            <p:spPr>
              <a:xfrm>
                <a:off x="539496" y="1379524"/>
                <a:ext cx="9400032" cy="1230059"/>
              </a:xfrm>
              <a:prstGeom prst="rect">
                <a:avLst/>
              </a:prstGeom>
              <a:blipFill>
                <a:blip r:embed="rId4"/>
                <a:stretch>
                  <a:fillRect l="-1556" r="-1427" b="-11386"/>
                </a:stretch>
              </a:blipFill>
              <a:ln/>
            </p:spPr>
            <p:txBody>
              <a:bodyPr/>
              <a:lstStyle/>
              <a:p>
                <a:r>
                  <a:rPr lang="zh-CN" altLang="en-US">
                    <a:noFill/>
                  </a:rPr>
                  <a:t> </a:t>
                </a:r>
              </a:p>
            </p:txBody>
          </p:sp>
        </mc:Fallback>
      </mc:AlternateContent>
      <p:sp>
        <p:nvSpPr>
          <p:cNvPr id="4" name="QC_6_AN.190_1#a9a65193c.bracket?vaa=1&amp;vcp=1&amp;vop=1&amp;pid=6e72a8072&amp;color=36,64,97&amp;vpa=33&amp;vtp=1"/>
          <p:cNvSpPr/>
          <p:nvPr/>
        </p:nvSpPr>
        <p:spPr>
          <a:xfrm>
            <a:off x="6813804" y="2331580"/>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5" name="QC_6_BD.188_3#a9a65193c.choices?htil=5&amp;vaa=1&amp;vcp=1&amp;vop=1&amp;pid=6e72a8072&amp;color=36,64,97&amp;vtp=1&amp;bbb=1"/>
              <p:cNvSpPr/>
              <p:nvPr/>
            </p:nvSpPr>
            <p:spPr>
              <a:xfrm>
                <a:off x="539496" y="2621140"/>
                <a:ext cx="9400032" cy="355600"/>
              </a:xfrm>
              <a:prstGeom prst="rect">
                <a:avLst/>
              </a:prstGeom>
              <a:noFill/>
              <a:ln/>
            </p:spPr>
            <p:txBody>
              <a:bodyPr wrap="none" lIns="0" tIns="0" rIns="0" bIns="0" rtlCol="0" anchor="t"/>
              <a:lstStyle/>
              <a:p>
                <a:pPr latinLnBrk="1">
                  <a:lnSpc>
                    <a:spcPts val="3200"/>
                  </a:lnSpc>
                  <a:tabLst>
                    <a:tab pos="2416683" algn="l"/>
                    <a:tab pos="4807966" algn="l"/>
                    <a:tab pos="7199249"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𝑡</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𝑡</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𝑡</m:t>
                        </m:r>
                      </m:e>
                      <m:sub>
                        <m:r>
                          <a:rPr lang="en-US" altLang="zh-CN" sz="1800" b="0" i="0">
                            <a:solidFill>
                              <a:srgbClr val="244061"/>
                            </a:solidFill>
                            <a:latin typeface="Cambria Math" pitchFamily="34" charset="0"/>
                            <a:ea typeface="Cambria Math" pitchFamily="34" charset="-122"/>
                            <a:cs typeface="Cambria Math" pitchFamily="34" charset="-120"/>
                          </a:rPr>
                          <m:t>3</m:t>
                        </m:r>
                      </m:sub>
                    </m:sSub>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𝑡</m:t>
                        </m:r>
                      </m:e>
                      <m:sub>
                        <m:r>
                          <a:rPr lang="en-US" altLang="zh-CN" sz="1800" b="0" i="0">
                            <a:solidFill>
                              <a:srgbClr val="244061"/>
                            </a:solidFill>
                            <a:latin typeface="Cambria Math" pitchFamily="34" charset="0"/>
                            <a:ea typeface="Cambria Math" pitchFamily="34" charset="-122"/>
                            <a:cs typeface="Cambria Math" pitchFamily="34" charset="-120"/>
                          </a:rPr>
                          <m:t>4</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188_3#a9a65193c.choices?htil=5&amp;vaa=1&amp;vcp=1&amp;vop=1&amp;pid=6e72a8072&amp;color=36,64,97&amp;vtp=1&amp;bbb=1"/>
              <p:cNvSpPr>
                <a:spLocks noRot="1" noChangeAspect="1" noMove="1" noResize="1" noEditPoints="1" noAdjustHandles="1" noChangeArrowheads="1" noChangeShapeType="1" noTextEdit="1"/>
              </p:cNvSpPr>
              <p:nvPr/>
            </p:nvSpPr>
            <p:spPr>
              <a:xfrm>
                <a:off x="539496" y="2621140"/>
                <a:ext cx="9400032" cy="355600"/>
              </a:xfrm>
              <a:prstGeom prst="rect">
                <a:avLst/>
              </a:prstGeom>
              <a:blipFill>
                <a:blip r:embed="rId5"/>
                <a:stretch>
                  <a:fillRect l="-1556" b="-41379"/>
                </a:stretch>
              </a:blipFill>
              <a:ln/>
            </p:spPr>
            <p:txBody>
              <a:bodyPr/>
              <a:lstStyle/>
              <a:p>
                <a:r>
                  <a:rPr lang="zh-CN" altLang="en-US">
                    <a:noFill/>
                  </a:rPr>
                  <a:t> </a:t>
                </a:r>
              </a:p>
            </p:txBody>
          </p:sp>
        </mc:Fallback>
      </mc:AlternateContent>
      <p:pic>
        <p:nvPicPr>
          <p:cNvPr id="6" name="QC_6_AS.189_1#a9a65193c?htil=6&amp;vaa=1&amp;vcp=1&amp;vop=1&amp;pid=6e72a8072&amp;color=36,64,97&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10067544" y="3551033"/>
            <a:ext cx="1563624" cy="19751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7" name="QC_6_AS.189_2#a9a65193c?htil=6&amp;vaa=1&amp;vcp=1&amp;vop=1&amp;pid=6e72a8072&amp;color=36,64,97&amp;vtp=1&amp;bbb=1&amp;hb=1"/>
              <p:cNvSpPr/>
              <p:nvPr/>
            </p:nvSpPr>
            <p:spPr>
              <a:xfrm>
                <a:off x="539496" y="3404730"/>
                <a:ext cx="9409176" cy="79864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平均融化速度为</a:t>
                </a:r>
                <a14:m>
                  <m:oMath xmlns:m="http://schemas.openxmlformats.org/officeDocument/2006/math">
                    <m:bar>
                      <m:barPr>
                        <m:pos m:val="top"/>
                        <m:ctrlPr>
                          <a:rPr lang="en-US" altLang="zh-CN" sz="1800" i="1" smtClean="0">
                            <a:solidFill>
                              <a:srgbClr val="003760"/>
                            </a:solidFill>
                            <a:latin typeface="Cambria Math" panose="02040503050406030204" pitchFamily="18" charset="0"/>
                          </a:rPr>
                        </m:ctrlPr>
                      </m:barPr>
                      <m:e>
                        <m:r>
                          <a:rPr lang="en-US" altLang="zh-CN" sz="1800">
                            <a:solidFill>
                              <a:srgbClr val="003760"/>
                            </a:solidFill>
                            <a:latin typeface="Cambria Math" panose="02040503050406030204" pitchFamily="18" charset="0"/>
                          </a:rPr>
                          <m:t>𝑣</m:t>
                        </m:r>
                      </m:e>
                    </m:ba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𝑉</m:t>
                        </m:r>
                        <m:r>
                          <a:rPr lang="en-US" altLang="zh-CN" sz="1800" b="0" i="0">
                            <a:solidFill>
                              <a:srgbClr val="003760"/>
                            </a:solidFill>
                            <a:latin typeface="Cambria Math" pitchFamily="34" charset="0"/>
                            <a:ea typeface="Cambria Math" pitchFamily="34" charset="-122"/>
                            <a:cs typeface="Cambria Math" pitchFamily="34" charset="-120"/>
                          </a:rPr>
                          <m:t>(100)−</m:t>
                        </m:r>
                        <m:r>
                          <a:rPr lang="en-US" altLang="zh-CN" sz="1800" b="0" i="0">
                            <a:solidFill>
                              <a:srgbClr val="003760"/>
                            </a:solidFill>
                            <a:latin typeface="Cambria Math" pitchFamily="34" charset="0"/>
                            <a:ea typeface="Cambria Math" pitchFamily="34" charset="-122"/>
                            <a:cs typeface="Cambria Math" pitchFamily="34" charset="-120"/>
                          </a:rPr>
                          <m:t>𝑉</m:t>
                        </m:r>
                        <m:r>
                          <a:rPr lang="en-US" altLang="zh-CN" sz="1800" b="0" i="0">
                            <a:solidFill>
                              <a:srgbClr val="003760"/>
                            </a:solidFill>
                            <a:latin typeface="Cambria Math" pitchFamily="34" charset="0"/>
                            <a:ea typeface="Cambria Math" pitchFamily="34" charset="-122"/>
                            <a:cs typeface="Cambria Math" pitchFamily="34" charset="-120"/>
                          </a:rPr>
                          <m:t>(0)</m:t>
                        </m:r>
                      </m:num>
                      <m:den>
                        <m:r>
                          <a:rPr lang="en-US" altLang="zh-CN" sz="1800" b="0" i="0">
                            <a:solidFill>
                              <a:srgbClr val="003760"/>
                            </a:solidFill>
                            <a:latin typeface="Cambria Math" pitchFamily="34" charset="0"/>
                            <a:ea typeface="Cambria Math" pitchFamily="34" charset="-122"/>
                            <a:cs typeface="Cambria Math" pitchFamily="34" charset="-120"/>
                          </a:rPr>
                          <m:t>100−0</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，反映的是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𝑉</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图象与坐标轴交点连线的斜率</a:t>
                </a:r>
                <a:r>
                  <a:rPr lang="en-US" altLang="zh-CN" sz="1800" b="0" i="0">
                    <a:solidFill>
                      <a:srgbClr val="003760"/>
                    </a:solidFill>
                    <a:latin typeface="Times New Roman" pitchFamily="34" charset="0"/>
                    <a:ea typeface="微软雅黑" pitchFamily="34" charset="-122"/>
                    <a:cs typeface="Times New Roman" pitchFamily="34" charset="-120"/>
                  </a:rPr>
                  <a:t>，观察</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可知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𝑡</m:t>
                    </m:r>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𝑡</m:t>
                        </m:r>
                      </m:e>
                      <m:sub>
                        <m:r>
                          <a:rPr lang="en-US" altLang="zh-CN" b="0" i="0">
                            <a:solidFill>
                              <a:srgbClr val="00376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处的瞬时速度（即切线的斜率）与平均速度一致，故选C．</a:t>
                </a:r>
                <a:endParaRPr lang="en-US" altLang="zh-CN" dirty="0">
                  <a:solidFill>
                    <a:srgbClr val="003760"/>
                  </a:solidFill>
                </a:endParaRPr>
              </a:p>
            </p:txBody>
          </p:sp>
        </mc:Choice>
        <mc:Fallback xmlns="">
          <p:sp>
            <p:nvSpPr>
              <p:cNvPr id="7" name="QC_6_AS.189_2#a9a65193c?htil=6&amp;vaa=1&amp;vcp=1&amp;vop=1&amp;pid=6e72a8072&amp;color=36,64,97&amp;vtp=1&amp;bbb=1&amp;hb=1"/>
              <p:cNvSpPr>
                <a:spLocks noRot="1" noChangeAspect="1" noMove="1" noResize="1" noEditPoints="1" noAdjustHandles="1" noChangeArrowheads="1" noChangeShapeType="1" noTextEdit="1"/>
              </p:cNvSpPr>
              <p:nvPr/>
            </p:nvSpPr>
            <p:spPr>
              <a:xfrm>
                <a:off x="539496" y="3404730"/>
                <a:ext cx="9409176" cy="798640"/>
              </a:xfrm>
              <a:prstGeom prst="rect">
                <a:avLst/>
              </a:prstGeom>
              <a:blipFill>
                <a:blip r:embed="rId7"/>
                <a:stretch>
                  <a:fillRect l="-1555" b="-1679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bg/>
                                          </p:spTgt>
                                        </p:tgtEl>
                                        <p:attrNameLst>
                                          <p:attrName>style.visibility</p:attrName>
                                        </p:attrNameLst>
                                      </p:cBhvr>
                                      <p:to>
                                        <p:strVal val="visible"/>
                                      </p:to>
                                    </p:set>
                                    <p:animEffect transition="in" filter="fade">
                                      <p:cBhvr>
                                        <p:cTn id="12" dur="500"/>
                                        <p:tgtEl>
                                          <p:spTgt spid="7">
                                            <p:bg/>
                                          </p:spTgt>
                                        </p:tgtEl>
                                      </p:cBhvr>
                                    </p:animEffect>
                                    <p:anim calcmode="lin" valueType="num">
                                      <p:cBhvr>
                                        <p:cTn id="13" dur="500" fill="hold"/>
                                        <p:tgtEl>
                                          <p:spTgt spid="7">
                                            <p:bg/>
                                          </p:spTgt>
                                        </p:tgtEl>
                                        <p:attrNameLst>
                                          <p:attrName>ppt_x</p:attrName>
                                        </p:attrNameLst>
                                      </p:cBhvr>
                                      <p:tavLst>
                                        <p:tav tm="0">
                                          <p:val>
                                            <p:strVal val="#ppt_x"/>
                                          </p:val>
                                        </p:tav>
                                        <p:tav tm="100000">
                                          <p:val>
                                            <p:strVal val="#ppt_x"/>
                                          </p:val>
                                        </p:tav>
                                      </p:tavLst>
                                    </p:anim>
                                    <p:anim calcmode="lin" valueType="num">
                                      <p:cBhvr>
                                        <p:cTn id="14" dur="500" fill="hold"/>
                                        <p:tgtEl>
                                          <p:spTgt spid="7">
                                            <p:bg/>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500"/>
                                        <p:tgtEl>
                                          <p:spTgt spid="7">
                                            <p:txEl>
                                              <p:pRg st="0" end="0"/>
                                            </p:txEl>
                                          </p:spTgt>
                                        </p:tgtEl>
                                      </p:cBhvr>
                                    </p:animEffect>
                                    <p:anim calcmode="lin" valueType="num">
                                      <p:cBhvr>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7">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xEl>
                                              <p:pRg st="1" end="1"/>
                                            </p:txEl>
                                          </p:spTgt>
                                        </p:tgtEl>
                                        <p:attrNameLst>
                                          <p:attrName>style.visibility</p:attrName>
                                        </p:attrNameLst>
                                      </p:cBhvr>
                                      <p:to>
                                        <p:strVal val="visible"/>
                                      </p:to>
                                    </p:set>
                                    <p:animEffect transition="in" filter="fade">
                                      <p:cBhvr>
                                        <p:cTn id="22" dur="500"/>
                                        <p:tgtEl>
                                          <p:spTgt spid="7">
                                            <p:txEl>
                                              <p:pRg st="1" end="1"/>
                                            </p:txEl>
                                          </p:spTgt>
                                        </p:tgtEl>
                                      </p:cBhvr>
                                    </p:animEffect>
                                    <p:anim calcmode="lin" valueType="num">
                                      <p:cBhvr>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4" dur="5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bg/>
                                          </p:spTgt>
                                        </p:tgtEl>
                                        <p:attrNameLst>
                                          <p:attrName>style.visibility</p:attrName>
                                        </p:attrNameLst>
                                      </p:cBhvr>
                                      <p:to>
                                        <p:strVal val="visible"/>
                                      </p:to>
                                    </p:set>
                                    <p:animEffect transition="in" filter="fade">
                                      <p:cBhvr>
                                        <p:cTn id="29" dur="500"/>
                                        <p:tgtEl>
                                          <p:spTgt spid="4">
                                            <p:bg/>
                                          </p:spTgt>
                                        </p:tgtEl>
                                      </p:cBhvr>
                                    </p:animEffect>
                                    <p:anim calcmode="lin" valueType="num">
                                      <p:cBhvr>
                                        <p:cTn id="30" dur="500" fill="hold"/>
                                        <p:tgtEl>
                                          <p:spTgt spid="4">
                                            <p:bg/>
                                          </p:spTgt>
                                        </p:tgtEl>
                                        <p:attrNameLst>
                                          <p:attrName>ppt_x</p:attrName>
                                        </p:attrNameLst>
                                      </p:cBhvr>
                                      <p:tavLst>
                                        <p:tav tm="0">
                                          <p:val>
                                            <p:strVal val="#ppt_x"/>
                                          </p:val>
                                        </p:tav>
                                        <p:tav tm="100000">
                                          <p:val>
                                            <p:strVal val="#ppt_x"/>
                                          </p:val>
                                        </p:tav>
                                      </p:tavLst>
                                    </p:anim>
                                    <p:anim calcmode="lin" valueType="num">
                                      <p:cBhvr>
                                        <p:cTn id="31" dur="500" fill="hold"/>
                                        <p:tgtEl>
                                          <p:spTgt spid="4">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anim calcmode="lin" valueType="num">
                                      <p:cBhvr>
                                        <p:cTn id="3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64&amp;si=64checked= 1 &amp; amp; version = 1.0.5checked=1&amp;version=1.0.5">
    <p:spTree>
      <p:nvGrpSpPr>
        <p:cNvPr id="1" name=""/>
        <p:cNvGrpSpPr/>
        <p:nvPr/>
      </p:nvGrpSpPr>
      <p:grpSpPr>
        <a:xfrm>
          <a:off x="0" y="0"/>
          <a:ext cx="0" cy="0"/>
          <a:chOff x="0" y="0"/>
          <a:chExt cx="0" cy="0"/>
        </a:xfrm>
      </p:grpSpPr>
      <p:sp>
        <p:nvSpPr>
          <p:cNvPr id="2" name="C_5_BD#8def32f1c?vcp=1&amp;pid=b1417aa11&amp;color=0,55,96&amp;vtp=1&amp;bt=1&amp;bbb=1"/>
          <p:cNvSpPr/>
          <p:nvPr/>
        </p:nvSpPr>
        <p:spPr>
          <a:xfrm>
            <a:off x="539496" y="828000"/>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B组</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应考能力</a:t>
            </a:r>
            <a:endParaRPr lang="en-US" altLang="zh-CN" sz="2400" dirty="0">
              <a:solidFill>
                <a:srgbClr val="003760"/>
              </a:solidFill>
            </a:endParaRPr>
          </a:p>
        </p:txBody>
      </p:sp>
      <mc:AlternateContent xmlns:mc="http://schemas.openxmlformats.org/markup-compatibility/2006" xmlns:a14="http://schemas.microsoft.com/office/drawing/2010/main">
        <mc:Choice Requires="a14">
          <p:sp>
            <p:nvSpPr>
              <p:cNvPr id="3" name="QC_6_BD.192_1#ef61b9a45?vaa=1&amp;vcp=1&amp;vop=1&amp;pid=8def32f1c&amp;color=36,64,97&amp;vtp=1&amp;bbb=1"/>
              <p:cNvSpPr/>
              <p:nvPr/>
            </p:nvSpPr>
            <p:spPr>
              <a:xfrm>
                <a:off x="539496" y="1361235"/>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7.</a:t>
                </a:r>
                <a:r>
                  <a:rPr lang="en-US" altLang="zh-CN" sz="1800" b="0" i="0" dirty="0">
                    <a:solidFill>
                      <a:srgbClr val="244061"/>
                    </a:solidFill>
                    <a:latin typeface="Times New Roman" pitchFamily="34" charset="0"/>
                    <a:ea typeface="微软雅黑" pitchFamily="34" charset="-122"/>
                    <a:cs typeface="Times New Roman" pitchFamily="34" charset="-120"/>
                  </a:rPr>
                  <a:t>在下列函数中，从</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到</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&lt;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的平均变化率为定值的是(</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3" name="QC_6_BD.192_1#ef61b9a45?vaa=1&amp;vcp=1&amp;vop=1&amp;pid=8def32f1c&amp;color=36,64,97&amp;vtp=1&amp;bbb=1"/>
              <p:cNvSpPr>
                <a:spLocks noRot="1" noChangeAspect="1" noMove="1" noResize="1" noEditPoints="1" noAdjustHandles="1" noChangeArrowheads="1" noChangeShapeType="1" noTextEdit="1"/>
              </p:cNvSpPr>
              <p:nvPr/>
            </p:nvSpPr>
            <p:spPr>
              <a:xfrm>
                <a:off x="539496" y="1361235"/>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p:sp>
        <p:nvSpPr>
          <p:cNvPr id="4" name="QC_6_AN.194_1#ef61b9a45.bracket?vaa=1&amp;vcp=1&amp;vop=1&amp;pid=8def32f1c&amp;color=36,64,97&amp;vpa=34&amp;vtp=1"/>
          <p:cNvSpPr/>
          <p:nvPr/>
        </p:nvSpPr>
        <p:spPr>
          <a:xfrm>
            <a:off x="6828536" y="1440140"/>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5" name="QC_6_BD.192_2#ef61b9a45.choices?vaa=1&amp;vcp=1&amp;vop=1&amp;pid=8def32f1c&amp;color=36,64,97&amp;vtp=1&amp;bbb=1"/>
              <p:cNvSpPr/>
              <p:nvPr/>
            </p:nvSpPr>
            <p:spPr>
              <a:xfrm>
                <a:off x="539496" y="1775229"/>
                <a:ext cx="11109960" cy="355600"/>
              </a:xfrm>
              <a:prstGeom prst="rect">
                <a:avLst/>
              </a:prstGeom>
              <a:noFill/>
              <a:ln/>
            </p:spPr>
            <p:txBody>
              <a:bodyPr wrap="none" lIns="0" tIns="0" rIns="0" bIns="0" rtlCol="0" anchor="t"/>
              <a:lstStyle/>
              <a:p>
                <a:pPr latinLnBrk="1">
                  <a:lnSpc>
                    <a:spcPts val="3200"/>
                  </a:lnSpc>
                  <a:tabLst>
                    <a:tab pos="2948940" algn="l"/>
                    <a:tab pos="5986780" algn="l"/>
                    <a:tab pos="849122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)=2</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)=2</m:t>
                    </m:r>
                    <m:r>
                      <m:rPr>
                        <m:nor/>
                      </m:rPr>
                      <a:rPr lang="en-US" altLang="zh-CN" sz="1800" b="0" i="0" smtClean="0">
                        <a:solidFill>
                          <a:srgbClr val="244061"/>
                        </a:solidFill>
                        <a:latin typeface="Cambria Math" pitchFamily="34" charset="0"/>
                        <a:ea typeface="Cambria Math" pitchFamily="34" charset="-122"/>
                        <a:cs typeface="Cambria Math" pitchFamily="34" charset="-120"/>
                      </a:rPr>
                      <m:t>sin</m:t>
                    </m:r>
                    <m:r>
                      <a:rPr lang="en-US" altLang="zh-CN" sz="1800" b="0" i="0" smtClean="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192_2#ef61b9a45.choices?vaa=1&amp;vcp=1&amp;vop=1&amp;pid=8def32f1c&amp;color=36,64,97&amp;vtp=1&amp;bbb=1"/>
              <p:cNvSpPr>
                <a:spLocks noRot="1" noChangeAspect="1" noMove="1" noResize="1" noEditPoints="1" noAdjustHandles="1" noChangeArrowheads="1" noChangeShapeType="1" noTextEdit="1"/>
              </p:cNvSpPr>
              <p:nvPr/>
            </p:nvSpPr>
            <p:spPr>
              <a:xfrm>
                <a:off x="539496" y="1775229"/>
                <a:ext cx="11109960" cy="355600"/>
              </a:xfrm>
              <a:prstGeom prst="rect">
                <a:avLst/>
              </a:prstGeom>
              <a:blipFill>
                <a:blip r:embed="rId4"/>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193_1#ef61b9a45?vaa=1&amp;vcp=1&amp;vop=1&amp;pid=8def32f1c&amp;color=36,64,97&amp;vtp=1&amp;bbb=1"/>
              <p:cNvSpPr/>
              <p:nvPr/>
            </p:nvSpPr>
            <p:spPr>
              <a:xfrm>
                <a:off x="539496" y="2135846"/>
                <a:ext cx="11109960" cy="2006600"/>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对于A，平均变化率为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+1−2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−1</m:t>
                        </m:r>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den>
                    </m:f>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，A正确；</a:t>
                </a:r>
                <a:endParaRPr lang="en-US" altLang="zh-CN" sz="1800" dirty="0">
                  <a:solidFill>
                    <a:srgbClr val="003760"/>
                  </a:solidFill>
                </a:endParaRPr>
              </a:p>
              <a:p>
                <a:pPr latinLnBrk="1">
                  <a:lnSpc>
                    <a:spcPts val="41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B，平均变化率为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a:solidFill>
                              <a:srgbClr val="003760"/>
                            </a:solidFill>
                            <a:latin typeface="Cambria Math" pitchFamily="34" charset="0"/>
                            <a:ea typeface="Cambria Math" pitchFamily="34" charset="-122"/>
                            <a:cs typeface="Cambria Math" pitchFamily="34" charset="-120"/>
                          </a:rPr>
                          <m:t>+1−2</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a:solidFill>
                              <a:srgbClr val="003760"/>
                            </a:solidFill>
                            <a:latin typeface="Cambria Math" pitchFamily="34" charset="0"/>
                            <a:ea typeface="Cambria Math" pitchFamily="34" charset="-122"/>
                            <a:cs typeface="Cambria Math" pitchFamily="34" charset="-120"/>
                          </a:rPr>
                          <m:t>−1</m:t>
                        </m:r>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den>
                    </m:f>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，不是定值，B错误；</a:t>
                </a:r>
                <a:endParaRPr lang="en-US" altLang="zh-CN" sz="1800" dirty="0">
                  <a:solidFill>
                    <a:srgbClr val="003760"/>
                  </a:solidFill>
                </a:endParaRPr>
              </a:p>
              <a:p>
                <a:pPr latinLnBrk="1">
                  <a:lnSpc>
                    <a:spcPts val="41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C，平均变化率为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a:solidFill>
                              <a:srgbClr val="003760"/>
                            </a:solidFill>
                            <a:latin typeface="Cambria Math" pitchFamily="34" charset="0"/>
                            <a:ea typeface="Cambria Math" pitchFamily="34" charset="-122"/>
                            <a:cs typeface="Cambria Math" pitchFamily="34" charset="-120"/>
                          </a:rPr>
                          <m:t>−</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up>
                            <m:r>
                              <a:rPr lang="en-US" altLang="zh-CN" sz="1800" b="0" i="0">
                                <a:solidFill>
                                  <a:srgbClr val="003760"/>
                                </a:solidFill>
                                <a:latin typeface="Cambria Math" pitchFamily="34" charset="0"/>
                                <a:ea typeface="Cambria Math" pitchFamily="34" charset="-122"/>
                                <a:cs typeface="Cambria Math" pitchFamily="34" charset="-120"/>
                              </a:rPr>
                              <m:t>2</m:t>
                            </m:r>
                          </m:sup>
                        </m:sSubSup>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den>
                    </m:f>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，不是定值，C错误；</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D，平均变化率为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sin</m:t>
                        </m:r>
                        <m:r>
                          <m:rPr>
                            <m:nor/>
                          </m:rPr>
                          <a:rPr lang="en-US" altLang="zh-CN" sz="1800" b="0" i="0">
                            <a:solidFill>
                              <a:srgbClr val="003760"/>
                            </a:solidFill>
                            <a:latin typeface="Cambria Math" pitchFamily="34" charset="0"/>
                            <a:ea typeface="Cambria Math" pitchFamily="34" charset="-122"/>
                            <a:cs typeface="Cambria Math" pitchFamily="34" charset="-120"/>
                          </a:rPr>
                          <m:t> </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1</m:t>
                            </m:r>
                          </m:sub>
                        </m:sSub>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，不是定值，D错误.故选A.</a:t>
                </a:r>
                <a:endParaRPr lang="en-US" altLang="zh-CN" sz="1800" dirty="0">
                  <a:solidFill>
                    <a:srgbClr val="003760"/>
                  </a:solidFill>
                </a:endParaRPr>
              </a:p>
            </p:txBody>
          </p:sp>
        </mc:Choice>
        <mc:Fallback xmlns="">
          <p:sp>
            <p:nvSpPr>
              <p:cNvPr id="6" name="QC_6_AS.193_1#ef61b9a45?vaa=1&amp;vcp=1&amp;vop=1&amp;pid=8def32f1c&amp;color=36,64,97&amp;vtp=1&amp;bbb=1"/>
              <p:cNvSpPr>
                <a:spLocks noRot="1" noChangeAspect="1" noMove="1" noResize="1" noEditPoints="1" noAdjustHandles="1" noChangeArrowheads="1" noChangeShapeType="1" noTextEdit="1"/>
              </p:cNvSpPr>
              <p:nvPr/>
            </p:nvSpPr>
            <p:spPr>
              <a:xfrm>
                <a:off x="539496" y="2135846"/>
                <a:ext cx="11109960" cy="2006600"/>
              </a:xfrm>
              <a:prstGeom prst="rect">
                <a:avLst/>
              </a:prstGeom>
              <a:blipFill>
                <a:blip r:embed="rId5"/>
                <a:stretch>
                  <a:fillRect l="-1317" b="-242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4">
                                            <p:bg/>
                                          </p:spTgt>
                                        </p:tgtEl>
                                        <p:attrNameLst>
                                          <p:attrName>style.visibility</p:attrName>
                                        </p:attrNameLst>
                                      </p:cBhvr>
                                      <p:to>
                                        <p:strVal val="visible"/>
                                      </p:to>
                                    </p:set>
                                    <p:animEffect transition="in" filter="fade">
                                      <p:cBhvr>
                                        <p:cTn id="34" dur="500"/>
                                        <p:tgtEl>
                                          <p:spTgt spid="4">
                                            <p:bg/>
                                          </p:spTgt>
                                        </p:tgtEl>
                                      </p:cBhvr>
                                    </p:animEffect>
                                    <p:anim calcmode="lin" valueType="num">
                                      <p:cBhvr>
                                        <p:cTn id="35" dur="500" fill="hold"/>
                                        <p:tgtEl>
                                          <p:spTgt spid="4">
                                            <p:bg/>
                                          </p:spTgt>
                                        </p:tgtEl>
                                        <p:attrNameLst>
                                          <p:attrName>ppt_x</p:attrName>
                                        </p:attrNameLst>
                                      </p:cBhvr>
                                      <p:tavLst>
                                        <p:tav tm="0">
                                          <p:val>
                                            <p:strVal val="#ppt_x"/>
                                          </p:val>
                                        </p:tav>
                                        <p:tav tm="100000">
                                          <p:val>
                                            <p:strVal val="#ppt_x"/>
                                          </p:val>
                                        </p:tav>
                                      </p:tavLst>
                                    </p:anim>
                                    <p:anim calcmode="lin" valueType="num">
                                      <p:cBhvr>
                                        <p:cTn id="36" dur="500" fill="hold"/>
                                        <p:tgtEl>
                                          <p:spTgt spid="4">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animEffect transition="in" filter="fade">
                                      <p:cBhvr>
                                        <p:cTn id="39" dur="500"/>
                                        <p:tgtEl>
                                          <p:spTgt spid="4">
                                            <p:txEl>
                                              <p:pRg st="0" end="0"/>
                                            </p:txEl>
                                          </p:spTgt>
                                        </p:tgtEl>
                                      </p:cBhvr>
                                    </p:animEffect>
                                    <p:anim calcmode="lin" valueType="num">
                                      <p:cBhvr>
                                        <p:cTn id="4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65&amp;si=6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96_1#9d1908a12?vaa=1&amp;vcp=1&amp;vop=1&amp;pid=8def32f1c&amp;color=36,64,97&amp;vtp=1&amp;bt=1&amp;bbb=1"/>
              <p:cNvSpPr/>
              <p:nvPr/>
            </p:nvSpPr>
            <p:spPr>
              <a:xfrm>
                <a:off x="539496" y="2283319"/>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8.</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,则曲线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的一条切线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𝑙</m:t>
                    </m:r>
                  </m:oMath>
                </a14:m>
                <a:r>
                  <a:rPr lang="en-US" altLang="zh-CN" sz="1800" b="0" i="0" dirty="0">
                    <a:solidFill>
                      <a:srgbClr val="244061"/>
                    </a:solidFill>
                    <a:latin typeface="Times New Roman" pitchFamily="34" charset="0"/>
                    <a:ea typeface="微软雅黑" pitchFamily="34" charset="-122"/>
                    <a:cs typeface="Times New Roman" pitchFamily="34" charset="-120"/>
                  </a:rPr>
                  <a:t>与直线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+4</m:t>
                    </m:r>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−8=0</m:t>
                    </m:r>
                  </m:oMath>
                </a14:m>
                <a:r>
                  <a:rPr lang="en-US" altLang="zh-CN" sz="1800" b="0" i="0" dirty="0">
                    <a:solidFill>
                      <a:srgbClr val="244061"/>
                    </a:solidFill>
                    <a:latin typeface="Times New Roman" pitchFamily="34" charset="0"/>
                    <a:ea typeface="微软雅黑" pitchFamily="34" charset="-122"/>
                    <a:cs typeface="Times New Roman" pitchFamily="34" charset="-120"/>
                  </a:rPr>
                  <a:t>垂直，则</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的方程为(</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6_BD.196_1#9d1908a12?vaa=1&amp;vcp=1&amp;vop=1&amp;pid=8def32f1c&amp;color=36,64,97&amp;vtp=1&amp;bt=1&amp;bbb=1"/>
              <p:cNvSpPr>
                <a:spLocks noRot="1" noChangeAspect="1" noMove="1" noResize="1" noEditPoints="1" noAdjustHandles="1" noChangeArrowheads="1" noChangeShapeType="1" noTextEdit="1"/>
              </p:cNvSpPr>
              <p:nvPr/>
            </p:nvSpPr>
            <p:spPr>
              <a:xfrm>
                <a:off x="539496" y="2283319"/>
                <a:ext cx="11109960" cy="360680"/>
              </a:xfrm>
              <a:prstGeom prst="rect">
                <a:avLst/>
              </a:prstGeom>
              <a:blipFill>
                <a:blip r:embed="rId3"/>
                <a:stretch>
                  <a:fillRect l="-1317" b="-38983"/>
                </a:stretch>
              </a:blipFill>
              <a:ln/>
            </p:spPr>
            <p:txBody>
              <a:bodyPr/>
              <a:lstStyle/>
              <a:p>
                <a:r>
                  <a:rPr lang="zh-CN" altLang="en-US">
                    <a:noFill/>
                  </a:rPr>
                  <a:t> </a:t>
                </a:r>
              </a:p>
            </p:txBody>
          </p:sp>
        </mc:Fallback>
      </mc:AlternateContent>
      <p:sp>
        <p:nvSpPr>
          <p:cNvPr id="3" name="QC_6_AN.198_1#9d1908a12.bracket?vaa=1&amp;vcp=1&amp;vop=1&amp;pid=8def32f1c&amp;color=36,64,97&amp;vpa=35&amp;vtp=1"/>
          <p:cNvSpPr/>
          <p:nvPr/>
        </p:nvSpPr>
        <p:spPr>
          <a:xfrm>
            <a:off x="9020556" y="2362821"/>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6_BD.196_2#9d1908a12.choices?vaa=1&amp;vcp=1&amp;vop=1&amp;pid=8def32f1c&amp;color=36,64,97&amp;vtp=1&amp;bbb=1"/>
              <p:cNvSpPr/>
              <p:nvPr/>
            </p:nvSpPr>
            <p:spPr>
              <a:xfrm>
                <a:off x="539496" y="2697402"/>
                <a:ext cx="11109960" cy="355600"/>
              </a:xfrm>
              <a:prstGeom prst="rect">
                <a:avLst/>
              </a:prstGeom>
              <a:noFill/>
              <a:ln/>
            </p:spPr>
            <p:txBody>
              <a:bodyPr wrap="none" lIns="0" tIns="0" rIns="0" bIns="0" rtlCol="0" anchor="t"/>
              <a:lstStyle/>
              <a:p>
                <a:pPr latinLnBrk="1">
                  <a:lnSpc>
                    <a:spcPts val="32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4</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−4=0</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+4</m:t>
                    </m:r>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−5=0</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4</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+3=0</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+4</m:t>
                    </m:r>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+3=0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96_2#9d1908a12.choices?vaa=1&amp;vcp=1&amp;vop=1&amp;pid=8def32f1c&amp;color=36,64,97&amp;vtp=1&amp;bbb=1"/>
              <p:cNvSpPr>
                <a:spLocks noRot="1" noChangeAspect="1" noMove="1" noResize="1" noEditPoints="1" noAdjustHandles="1" noChangeArrowheads="1" noChangeShapeType="1" noTextEdit="1"/>
              </p:cNvSpPr>
              <p:nvPr/>
            </p:nvSpPr>
            <p:spPr>
              <a:xfrm>
                <a:off x="539496" y="2697402"/>
                <a:ext cx="11109960" cy="355600"/>
              </a:xfrm>
              <a:prstGeom prst="rect">
                <a:avLst/>
              </a:prstGeom>
              <a:blipFill>
                <a:blip r:embed="rId4"/>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97_1#9d1908a12?vaa=1&amp;vcp=1&amp;vop=1&amp;pid=8def32f1c&amp;color=36,64,97&amp;vtp=1&amp;bbb=1"/>
              <p:cNvSpPr/>
              <p:nvPr/>
            </p:nvSpPr>
            <p:spPr>
              <a:xfrm>
                <a:off x="539496" y="3058019"/>
                <a:ext cx="11109960" cy="17003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设切点为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𝑦</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0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Times New Roman" pitchFamily="34" charset="0"/>
                    <a:ea typeface="微软雅黑" pitchFamily="34" charset="-122"/>
                    <a:cs typeface="Times New Roman" pitchFamily="34" charset="-120"/>
                  </a:rPr>
                  <a:t>题意可知</a:t>
                </a:r>
                <a:r>
                  <a:rPr lang="en-US" altLang="zh-CN" sz="1800" b="0" i="0" dirty="0">
                    <a:solidFill>
                      <a:srgbClr val="003760"/>
                    </a:solidFill>
                    <a:latin typeface="Times New Roman" pitchFamily="34" charset="0"/>
                    <a:ea typeface="微软雅黑" pitchFamily="34" charset="-122"/>
                    <a:cs typeface="Times New Roman" pitchFamily="34" charset="-120"/>
                  </a:rPr>
                  <a:t>，切线斜率</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以切点坐标为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(2,4)</m:t>
                    </m:r>
                  </m:oMath>
                </a14:m>
                <a:r>
                  <a:rPr lang="en-US" altLang="zh-CN" sz="1800" b="0" i="0" dirty="0">
                    <a:solidFill>
                      <a:srgbClr val="003760"/>
                    </a:solidFill>
                    <a:latin typeface="Times New Roman" pitchFamily="34" charset="0"/>
                    <a:ea typeface="微软雅黑" pitchFamily="34" charset="-122"/>
                    <a:cs typeface="Times New Roman" pitchFamily="34" charset="-120"/>
                  </a:rPr>
                  <a:t>，所以切线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𝑙</m:t>
                    </m:r>
                  </m:oMath>
                </a14:m>
                <a:r>
                  <a:rPr lang="en-US" altLang="zh-CN" sz="1800" b="0" i="0" dirty="0">
                    <a:solidFill>
                      <a:srgbClr val="003760"/>
                    </a:solidFill>
                    <a:latin typeface="Times New Roman" pitchFamily="34" charset="0"/>
                    <a:ea typeface="微软雅黑" pitchFamily="34" charset="-122"/>
                    <a:cs typeface="Times New Roman" pitchFamily="34" charset="-120"/>
                  </a:rPr>
                  <a:t>的方程为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−4=4(</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−4=0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.故选A.</a:t>
                </a:r>
                <a:endParaRPr lang="en-US" altLang="zh-CN" sz="1800" dirty="0">
                  <a:solidFill>
                    <a:srgbClr val="003760"/>
                  </a:solidFill>
                </a:endParaRPr>
              </a:p>
            </p:txBody>
          </p:sp>
        </mc:Choice>
        <mc:Fallback xmlns="">
          <p:sp>
            <p:nvSpPr>
              <p:cNvPr id="5" name="QC_6_AS.197_1#9d1908a12?vaa=1&amp;vcp=1&amp;vop=1&amp;pid=8def32f1c&amp;color=36,64,97&amp;vtp=1&amp;bbb=1"/>
              <p:cNvSpPr>
                <a:spLocks noRot="1" noChangeAspect="1" noMove="1" noResize="1" noEditPoints="1" noAdjustHandles="1" noChangeArrowheads="1" noChangeShapeType="1" noTextEdit="1"/>
              </p:cNvSpPr>
              <p:nvPr/>
            </p:nvSpPr>
            <p:spPr>
              <a:xfrm>
                <a:off x="539496" y="3058019"/>
                <a:ext cx="11109960" cy="1700340"/>
              </a:xfrm>
              <a:prstGeom prst="rect">
                <a:avLst/>
              </a:prstGeom>
              <a:blipFill>
                <a:blip r:embed="rId5"/>
                <a:stretch>
                  <a:fillRect l="-1317" b="-788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66&amp;si=66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200_1#451931d6c?vaa=1&amp;vcp=1&amp;vop=1&amp;pid=8def32f1c&amp;color=36,64,97&amp;vtp=1&amp;bt=1&amp;bbb=1"/>
              <p:cNvSpPr/>
              <p:nvPr/>
            </p:nvSpPr>
            <p:spPr>
              <a:xfrm>
                <a:off x="539496" y="2640062"/>
                <a:ext cx="11109960" cy="469900"/>
              </a:xfrm>
              <a:prstGeom prst="rect">
                <a:avLst/>
              </a:prstGeom>
              <a:noFill/>
              <a:ln/>
            </p:spPr>
            <p:txBody>
              <a:bodyPr wrap="none" lIns="0" tIns="0" rIns="0" bIns="0" rtlCol="0" anchor="t"/>
              <a:lstStyle/>
              <a:p>
                <a:pPr algn="l" latinLnBrk="1">
                  <a:lnSpc>
                    <a:spcPts val="3700"/>
                  </a:lnSpc>
                </a:pPr>
                <a:r>
                  <a:rPr lang="en-US" altLang="zh-CN" sz="1800" b="1" i="0" dirty="0">
                    <a:solidFill>
                      <a:srgbClr val="244061"/>
                    </a:solidFill>
                    <a:latin typeface="Times New Roman" pitchFamily="34" charset="0"/>
                    <a:ea typeface="微软雅黑" pitchFamily="34" charset="-122"/>
                    <a:cs typeface="Times New Roman" pitchFamily="34" charset="-120"/>
                  </a:rPr>
                  <a:t>9.</a:t>
                </a:r>
                <a:r>
                  <a:rPr lang="en-US" altLang="zh-CN" sz="1800" b="0" i="0" dirty="0">
                    <a:solidFill>
                      <a:srgbClr val="244061"/>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为可导函数，且满足</a:t>
                </a:r>
                <a14:m>
                  <m:oMath xmlns:m="http://schemas.openxmlformats.org/officeDocument/2006/math">
                    <m:limLow>
                      <m:limLowPr>
                        <m:ctrlPr>
                          <a:rPr lang="en-US" altLang="zh-CN" sz="1800" b="0" i="1" smtClean="0">
                            <a:solidFill>
                              <a:srgbClr val="244061"/>
                            </a:solidFill>
                            <a:latin typeface="Cambria Math" panose="02040503050406030204" pitchFamily="18" charset="0"/>
                            <a:ea typeface="Cambria Math" pitchFamily="34" charset="-122"/>
                            <a:cs typeface="Cambria Math" pitchFamily="34" charset="-120"/>
                          </a:rPr>
                        </m:ctrlPr>
                      </m:limLowPr>
                      <m:e>
                        <m:r>
                          <m:rPr>
                            <m:nor/>
                          </m:rPr>
                          <a:rPr lang="en-US" altLang="zh-CN" sz="1800" b="0" i="0">
                            <a:solidFill>
                              <a:srgbClr val="244061"/>
                            </a:solidFill>
                            <a:latin typeface="Cambria Math" pitchFamily="34" charset="0"/>
                            <a:ea typeface="Cambria Math" pitchFamily="34" charset="-122"/>
                            <a:cs typeface="Cambria Math" pitchFamily="34" charset="-120"/>
                          </a:rPr>
                          <m:t>lim</m:t>
                        </m:r>
                      </m:e>
                      <m:lim>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num>
                      <m:den>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𝑥</m:t>
                        </m:r>
                      </m:den>
                    </m:f>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，则曲线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在点</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处的切线斜率为(</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6_BD.200_1#451931d6c?vaa=1&amp;vcp=1&amp;vop=1&amp;pid=8def32f1c&amp;color=36,64,97&amp;vtp=1&amp;bt=1&amp;bbb=1"/>
              <p:cNvSpPr>
                <a:spLocks noRot="1" noChangeAspect="1" noMove="1" noResize="1" noEditPoints="1" noAdjustHandles="1" noChangeArrowheads="1" noChangeShapeType="1" noTextEdit="1"/>
              </p:cNvSpPr>
              <p:nvPr/>
            </p:nvSpPr>
            <p:spPr>
              <a:xfrm>
                <a:off x="539496" y="2640062"/>
                <a:ext cx="11109960" cy="469900"/>
              </a:xfrm>
              <a:prstGeom prst="rect">
                <a:avLst/>
              </a:prstGeom>
              <a:blipFill>
                <a:blip r:embed="rId3"/>
                <a:stretch>
                  <a:fillRect l="-1317" b="-12987"/>
                </a:stretch>
              </a:blipFill>
              <a:ln/>
            </p:spPr>
            <p:txBody>
              <a:bodyPr/>
              <a:lstStyle/>
              <a:p>
                <a:r>
                  <a:rPr lang="zh-CN" altLang="en-US">
                    <a:noFill/>
                  </a:rPr>
                  <a:t> </a:t>
                </a:r>
              </a:p>
            </p:txBody>
          </p:sp>
        </mc:Fallback>
      </mc:AlternateContent>
      <p:sp>
        <p:nvSpPr>
          <p:cNvPr id="3" name="QC_6_AN.202_1#451931d6c.bracket?vaa=1&amp;vcp=1&amp;vop=1&amp;pid=8def32f1c&amp;color=36,64,97&amp;vpa=36&amp;vtp=1"/>
          <p:cNvSpPr/>
          <p:nvPr/>
        </p:nvSpPr>
        <p:spPr>
          <a:xfrm>
            <a:off x="10318496" y="2862821"/>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6_BD.200_2#451931d6c.choices?vaa=1&amp;vcp=1&amp;vop=1&amp;pid=8def32f1c&amp;color=36,64,97&amp;vtp=1&amp;bbb=1"/>
              <p:cNvSpPr/>
              <p:nvPr/>
            </p:nvSpPr>
            <p:spPr>
              <a:xfrm>
                <a:off x="539496" y="3115487"/>
                <a:ext cx="11109960" cy="355600"/>
              </a:xfrm>
              <a:prstGeom prst="rect">
                <a:avLst/>
              </a:prstGeom>
              <a:noFill/>
              <a:ln/>
            </p:spPr>
            <p:txBody>
              <a:bodyPr wrap="none" lIns="0" tIns="0" rIns="0" bIns="0" rtlCol="0" anchor="t"/>
              <a:lstStyle/>
              <a:p>
                <a:pPr latinLnBrk="1">
                  <a:lnSpc>
                    <a:spcPts val="3200"/>
                  </a:lnSpc>
                  <a:tabLst>
                    <a:tab pos="2748915" algn="l"/>
                    <a:tab pos="5662930" algn="l"/>
                    <a:tab pos="838644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.2</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C.1</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200_2#451931d6c.choices?vaa=1&amp;vcp=1&amp;vop=1&amp;pid=8def32f1c&amp;color=36,64,97&amp;vtp=1&amp;bbb=1"/>
              <p:cNvSpPr>
                <a:spLocks noRot="1" noChangeAspect="1" noMove="1" noResize="1" noEditPoints="1" noAdjustHandles="1" noChangeArrowheads="1" noChangeShapeType="1" noTextEdit="1"/>
              </p:cNvSpPr>
              <p:nvPr/>
            </p:nvSpPr>
            <p:spPr>
              <a:xfrm>
                <a:off x="539496" y="3115487"/>
                <a:ext cx="11109960" cy="355600"/>
              </a:xfrm>
              <a:prstGeom prst="rect">
                <a:avLst/>
              </a:prstGeom>
              <a:blipFill>
                <a:blip r:embed="rId4"/>
                <a:stretch>
                  <a:fillRect l="-1317" b="-4310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201_1#451931d6c?vaa=1&amp;vcp=1&amp;vop=1&amp;pid=8def32f1c&amp;color=36,64,97&amp;vtp=1&amp;bbb=1&amp;hb=1"/>
              <p:cNvSpPr/>
              <p:nvPr/>
            </p:nvSpPr>
            <p:spPr>
              <a:xfrm>
                <a:off x="539496" y="3479977"/>
                <a:ext cx="11109960" cy="824040"/>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′(1)=−1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.由导数的几何意义</a:t>
                </a:r>
                <a:r>
                  <a:rPr lang="en-US" altLang="zh-CN" sz="1800" b="0" i="0">
                    <a:solidFill>
                      <a:srgbClr val="003760"/>
                    </a:solidFill>
                    <a:latin typeface="Times New Roman" pitchFamily="34" charset="0"/>
                    <a:ea typeface="微软雅黑" pitchFamily="34" charset="-122"/>
                    <a:cs typeface="Times New Roman" pitchFamily="34" charset="-120"/>
                  </a:rPr>
                  <a:t>，知曲线</a:t>
                </a:r>
              </a:p>
              <a:p>
                <a:pPr latinLnBrk="1">
                  <a:lnSpc>
                    <a:spcPts val="31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𝑦</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在点</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(1,</m:t>
                    </m:r>
                    <m:r>
                      <a:rPr lang="en-US" altLang="zh-CN" b="0" i="0" smtClean="0">
                        <a:solidFill>
                          <a:srgbClr val="003760"/>
                        </a:solidFill>
                        <a:latin typeface="Cambria Math" pitchFamily="34" charset="0"/>
                        <a:ea typeface="Cambria Math" pitchFamily="34" charset="-122"/>
                        <a:cs typeface="Cambria Math" pitchFamily="34" charset="-120"/>
                      </a:rPr>
                      <m:t>𝑓</m:t>
                    </m:r>
                    <m:r>
                      <a:rPr lang="en-US" altLang="zh-CN" b="0" i="0" smtClean="0">
                        <a:solidFill>
                          <a:srgbClr val="003760"/>
                        </a:solidFill>
                        <a:latin typeface="Cambria Math" pitchFamily="34" charset="0"/>
                        <a:ea typeface="Cambria Math" pitchFamily="34" charset="-122"/>
                        <a:cs typeface="Cambria Math" pitchFamily="34" charset="-120"/>
                      </a:rPr>
                      <m:t>(1))</m:t>
                    </m:r>
                  </m:oMath>
                </a14:m>
                <a:r>
                  <a:rPr lang="en-US" altLang="zh-CN" b="0" i="0" dirty="0">
                    <a:solidFill>
                      <a:srgbClr val="003760"/>
                    </a:solidFill>
                    <a:latin typeface="Times New Roman" pitchFamily="34" charset="0"/>
                    <a:ea typeface="微软雅黑" pitchFamily="34" charset="-122"/>
                    <a:cs typeface="Times New Roman" pitchFamily="34" charset="-120"/>
                  </a:rPr>
                  <a:t>处的切线斜率为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5" name="QC_6_AS.201_1#451931d6c?vaa=1&amp;vcp=1&amp;vop=1&amp;pid=8def32f1c&amp;color=36,64,97&amp;vtp=1&amp;bbb=1&amp;hb=1"/>
              <p:cNvSpPr>
                <a:spLocks noRot="1" noChangeAspect="1" noMove="1" noResize="1" noEditPoints="1" noAdjustHandles="1" noChangeArrowheads="1" noChangeShapeType="1" noTextEdit="1"/>
              </p:cNvSpPr>
              <p:nvPr/>
            </p:nvSpPr>
            <p:spPr>
              <a:xfrm>
                <a:off x="539496" y="3479977"/>
                <a:ext cx="11109960" cy="824040"/>
              </a:xfrm>
              <a:prstGeom prst="rect">
                <a:avLst/>
              </a:prstGeom>
              <a:blipFill>
                <a:blip r:embed="rId5"/>
                <a:stretch>
                  <a:fillRect l="-1317" b="-1703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67&amp;si=67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204_1#02b1a9f5c?vaa=1&amp;vcp=1&amp;vop=1&amp;pid=8def32f1c&amp;color=36,64,97&amp;vtp=1&amp;bt=1&amp;bbb=1&amp;hb=1"/>
              <p:cNvSpPr/>
              <p:nvPr/>
            </p:nvSpPr>
            <p:spPr>
              <a:xfrm>
                <a:off x="539496" y="2364409"/>
                <a:ext cx="11109960" cy="795655"/>
              </a:xfrm>
              <a:prstGeom prst="rect">
                <a:avLst/>
              </a:prstGeom>
              <a:noFill/>
              <a:ln/>
            </p:spPr>
            <p:txBody>
              <a:bodyPr wrap="none" lIns="0" tIns="0" rIns="0" bIns="0" rtlCol="0" anchor="t"/>
              <a:lstStyle/>
              <a:p>
                <a:pPr algn="l" latinLnBrk="1">
                  <a:lnSpc>
                    <a:spcPts val="3500"/>
                  </a:lnSpc>
                </a:pPr>
                <a:r>
                  <a:rPr lang="en-US" altLang="zh-CN" sz="1800" b="1" i="0" dirty="0">
                    <a:solidFill>
                      <a:srgbClr val="244061"/>
                    </a:solidFill>
                    <a:latin typeface="Times New Roman" pitchFamily="34" charset="0"/>
                    <a:ea typeface="微软雅黑" pitchFamily="34" charset="-122"/>
                    <a:cs typeface="Times New Roman" pitchFamily="34" charset="-120"/>
                  </a:rPr>
                  <a:t>10.</a:t>
                </a:r>
                <a:r>
                  <a:rPr lang="en-US" altLang="zh-CN" sz="1800" b="0" i="0" dirty="0">
                    <a:solidFill>
                      <a:srgbClr val="244061"/>
                    </a:solidFill>
                    <a:latin typeface="Times New Roman" pitchFamily="34" charset="0"/>
                    <a:ea typeface="微软雅黑" pitchFamily="34" charset="-122"/>
                    <a:cs typeface="Times New Roman" pitchFamily="34" charset="-120"/>
                  </a:rPr>
                  <a:t>已知偶函数</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𝑎</m:t>
                    </m:r>
                    <m:r>
                      <a:rPr lang="en-US" altLang="zh-CN" sz="1800" b="0" i="0" smtClean="0">
                        <a:solidFill>
                          <a:srgbClr val="244061"/>
                        </a:solidFill>
                        <a:latin typeface="Cambria Math" pitchFamily="34" charset="0"/>
                        <a:ea typeface="Cambria Math" pitchFamily="34" charset="-122"/>
                        <a:cs typeface="Cambria Math" pitchFamily="34" charset="-120"/>
                      </a:rPr>
                      <m:t>−1)</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−3</m:t>
                    </m:r>
                    <m:r>
                      <a:rPr lang="en-US" altLang="zh-CN" sz="1800" b="0" i="0" smtClean="0">
                        <a:solidFill>
                          <a:srgbClr val="244061"/>
                        </a:solidFill>
                        <a:latin typeface="Cambria Math" pitchFamily="34" charset="0"/>
                        <a:ea typeface="Cambria Math" pitchFamily="34" charset="-122"/>
                        <a:cs typeface="Cambria Math" pitchFamily="34" charset="-120"/>
                      </a:rPr>
                      <m:t>𝑏𝑥</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𝑐</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𝑑</m:t>
                    </m:r>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的图象在点</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m:t>
                    </m:r>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处的切线方程为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+1=0</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num>
                      <m:den>
                        <m:r>
                          <a:rPr lang="en-US" altLang="zh-CN" sz="1800" b="0" i="0">
                            <a:solidFill>
                              <a:srgbClr val="244061"/>
                            </a:solidFill>
                            <a:latin typeface="Cambria Math" pitchFamily="34" charset="0"/>
                            <a:ea typeface="Cambria Math" pitchFamily="34" charset="-122"/>
                            <a:cs typeface="Cambria Math" pitchFamily="34" charset="-120"/>
                          </a:rPr>
                          <m:t>𝑐</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𝑑</m:t>
                        </m:r>
                      </m:den>
                    </m:f>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00" b="0" i="0" kern="0" spc="-99900">
                    <a:solidFill>
                      <a:srgbClr val="FFFFFF"/>
                    </a:solidFill>
                    <a:latin typeface="Times New Roman" pitchFamily="34" charset="0"/>
                    <a:ea typeface="微软雅黑" pitchFamily="34" charset="-122"/>
                    <a:cs typeface="Times New Roman" pitchFamily="34" charset="-120"/>
                  </a:rPr>
                  <a:t> </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C_6_BD.204_1#02b1a9f5c?vaa=1&amp;vcp=1&amp;vop=1&amp;pid=8def32f1c&amp;color=36,64,97&amp;vtp=1&amp;bt=1&amp;bbb=1&amp;hb=1"/>
              <p:cNvSpPr>
                <a:spLocks noRot="1" noChangeAspect="1" noMove="1" noResize="1" noEditPoints="1" noAdjustHandles="1" noChangeArrowheads="1" noChangeShapeType="1" noTextEdit="1"/>
              </p:cNvSpPr>
              <p:nvPr/>
            </p:nvSpPr>
            <p:spPr>
              <a:xfrm>
                <a:off x="539496" y="2364409"/>
                <a:ext cx="11109960" cy="795655"/>
              </a:xfrm>
              <a:prstGeom prst="rect">
                <a:avLst/>
              </a:prstGeom>
              <a:blipFill>
                <a:blip r:embed="rId3"/>
                <a:stretch>
                  <a:fillRect l="-1317" b="-17692"/>
                </a:stretch>
              </a:blipFill>
              <a:ln/>
            </p:spPr>
            <p:txBody>
              <a:bodyPr/>
              <a:lstStyle/>
              <a:p>
                <a:r>
                  <a:rPr lang="zh-CN" altLang="en-US">
                    <a:noFill/>
                  </a:rPr>
                  <a:t> </a:t>
                </a:r>
              </a:p>
            </p:txBody>
          </p:sp>
        </mc:Fallback>
      </mc:AlternateContent>
      <p:sp>
        <p:nvSpPr>
          <p:cNvPr id="3" name="QC_6_AN.206_1#02b1a9f5c.bracket?vaa=1&amp;vcp=1&amp;vop=1&amp;pid=8def32f1c&amp;color=36,64,97&amp;vpa=37&amp;vtp=1"/>
          <p:cNvSpPr/>
          <p:nvPr/>
        </p:nvSpPr>
        <p:spPr>
          <a:xfrm>
            <a:off x="701421" y="2885172"/>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6_BD.204_2#02b1a9f5c.choices?vaa=1&amp;vcp=1&amp;vop=1&amp;pid=8def32f1c&amp;color=36,64,97&amp;vtp=1&amp;bbb=1"/>
              <p:cNvSpPr/>
              <p:nvPr/>
            </p:nvSpPr>
            <p:spPr>
              <a:xfrm>
                <a:off x="539496" y="3203497"/>
                <a:ext cx="11109960" cy="360680"/>
              </a:xfrm>
              <a:prstGeom prst="rect">
                <a:avLst/>
              </a:prstGeom>
              <a:noFill/>
              <a:ln/>
            </p:spPr>
            <p:txBody>
              <a:bodyPr wrap="none" lIns="0" tIns="0" rIns="0" bIns="0" rtlCol="0" anchor="t"/>
              <a:lstStyle/>
              <a:p>
                <a:pPr latinLnBrk="1">
                  <a:lnSpc>
                    <a:spcPts val="3200"/>
                  </a:lnSpc>
                  <a:tabLst>
                    <a:tab pos="2987040" algn="l"/>
                    <a:tab pos="5758180" algn="l"/>
                    <a:tab pos="852932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B.0</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C.1</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800" dirty="0">
                  <a:solidFill>
                    <a:srgbClr val="244061"/>
                  </a:solidFill>
                </a:endParaRPr>
              </a:p>
            </p:txBody>
          </p:sp>
        </mc:Choice>
        <mc:Fallback xmlns="">
          <p:sp>
            <p:nvSpPr>
              <p:cNvPr id="4" name="QC_6_BD.204_2#02b1a9f5c.choices?vaa=1&amp;vcp=1&amp;vop=1&amp;pid=8def32f1c&amp;color=36,64,97&amp;vtp=1&amp;bbb=1"/>
              <p:cNvSpPr>
                <a:spLocks noRot="1" noChangeAspect="1" noMove="1" noResize="1" noEditPoints="1" noAdjustHandles="1" noChangeArrowheads="1" noChangeShapeType="1" noTextEdit="1"/>
              </p:cNvSpPr>
              <p:nvPr/>
            </p:nvSpPr>
            <p:spPr>
              <a:xfrm>
                <a:off x="539496" y="3203497"/>
                <a:ext cx="11109960" cy="360680"/>
              </a:xfrm>
              <a:prstGeom prst="rect">
                <a:avLst/>
              </a:prstGeom>
              <a:blipFill>
                <a:blip r:embed="rId4"/>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205_1#02b1a9f5c?vaa=1&amp;vcp=1&amp;vop=1&amp;pid=8def32f1c&amp;color=36,64,97&amp;vtp=1&amp;bbb=1"/>
              <p:cNvSpPr/>
              <p:nvPr/>
            </p:nvSpPr>
            <p:spPr>
              <a:xfrm>
                <a:off x="539496" y="3576814"/>
                <a:ext cx="11109960" cy="8382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是偶函数，所以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−1)</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𝑏𝑥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𝑐</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Times New Roman" pitchFamily="34" charset="0"/>
                    <a:ea typeface="微软雅黑" pitchFamily="34" charset="-122"/>
                    <a:cs typeface="Times New Roman" pitchFamily="34" charset="-120"/>
                  </a:rPr>
                  <a:t>题意可得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𝑓</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−1−3</m:t>
                    </m:r>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𝑐</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−1=−(1+1)</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𝑐</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𝑏</m:t>
                        </m:r>
                      </m:num>
                      <m:den>
                        <m:r>
                          <a:rPr lang="en-US" altLang="zh-CN" sz="1800" b="0" i="0">
                            <a:solidFill>
                              <a:srgbClr val="003760"/>
                            </a:solidFill>
                            <a:latin typeface="Cambria Math" pitchFamily="34" charset="0"/>
                            <a:ea typeface="Cambria Math" pitchFamily="34" charset="-122"/>
                            <a:cs typeface="Cambria Math" pitchFamily="34" charset="-120"/>
                          </a:rPr>
                          <m:t>𝑐</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𝑑</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6_AS.205_1#02b1a9f5c?vaa=1&amp;vcp=1&amp;vop=1&amp;pid=8def32f1c&amp;color=36,64,97&amp;vtp=1&amp;bbb=1"/>
              <p:cNvSpPr>
                <a:spLocks noRot="1" noChangeAspect="1" noMove="1" noResize="1" noEditPoints="1" noAdjustHandles="1" noChangeArrowheads="1" noChangeShapeType="1" noTextEdit="1"/>
              </p:cNvSpPr>
              <p:nvPr/>
            </p:nvSpPr>
            <p:spPr>
              <a:xfrm>
                <a:off x="539496" y="3576814"/>
                <a:ext cx="11109960" cy="838200"/>
              </a:xfrm>
              <a:prstGeom prst="rect">
                <a:avLst/>
              </a:prstGeom>
              <a:blipFill>
                <a:blip r:embed="rId5"/>
                <a:stretch>
                  <a:fillRect l="-1317" b="-948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68&amp;si=68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208_1#2fa0ba42e?vaa=1&amp;vcp=1&amp;vop=1&amp;pid=8def32f1c&amp;color=36,64,97&amp;vtp=1&amp;bt=1&amp;bbb=1"/>
              <p:cNvSpPr/>
              <p:nvPr/>
            </p:nvSpPr>
            <p:spPr>
              <a:xfrm>
                <a:off x="539496" y="250652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11.</a:t>
                </a:r>
                <a:r>
                  <a:rPr lang="en-US" altLang="zh-CN" sz="1800" b="0" i="0" dirty="0">
                    <a:solidFill>
                      <a:srgbClr val="244061"/>
                    </a:solidFill>
                    <a:latin typeface="Times New Roman" pitchFamily="34" charset="0"/>
                    <a:ea typeface="微软雅黑" pitchFamily="34" charset="-122"/>
                    <a:cs typeface="Times New Roman" pitchFamily="34" charset="-120"/>
                  </a:rPr>
                  <a:t>若抛物线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𝑐</m:t>
                    </m:r>
                  </m:oMath>
                </a14:m>
                <a:r>
                  <a:rPr lang="en-US" altLang="zh-CN" sz="1800" b="0" i="0" dirty="0">
                    <a:solidFill>
                      <a:srgbClr val="244061"/>
                    </a:solidFill>
                    <a:latin typeface="Times New Roman" pitchFamily="34" charset="0"/>
                    <a:ea typeface="微软雅黑" pitchFamily="34" charset="-122"/>
                    <a:cs typeface="Times New Roman" pitchFamily="34" charset="-120"/>
                  </a:rPr>
                  <a:t>上一点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oMath>
                </a14:m>
                <a:r>
                  <a:rPr lang="en-US" altLang="zh-CN" sz="1800" b="0" i="0" dirty="0">
                    <a:solidFill>
                      <a:srgbClr val="244061"/>
                    </a:solidFill>
                    <a:latin typeface="Times New Roman" pitchFamily="34" charset="0"/>
                    <a:ea typeface="微软雅黑" pitchFamily="34" charset="-122"/>
                    <a:cs typeface="Times New Roman" pitchFamily="34" charset="-120"/>
                  </a:rPr>
                  <a:t>的横坐标是</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，抛物线在点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oMath>
                </a14:m>
                <a:r>
                  <a:rPr lang="en-US" altLang="zh-CN" sz="1800" b="0" i="0" dirty="0">
                    <a:solidFill>
                      <a:srgbClr val="244061"/>
                    </a:solidFill>
                    <a:latin typeface="Times New Roman" pitchFamily="34" charset="0"/>
                    <a:ea typeface="微软雅黑" pitchFamily="34" charset="-122"/>
                    <a:cs typeface="Times New Roman" pitchFamily="34" charset="-120"/>
                  </a:rPr>
                  <a:t>处的切线恰好过坐标原点，则</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𝑐</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的值为</a:t>
                </a:r>
                <a:r>
                  <a:rPr lang="en-US" altLang="zh-CN" sz="1800" i="0">
                    <a:solidFill>
                      <a:srgbClr val="244061"/>
                    </a:solidFill>
                    <a:latin typeface="SimSun" pitchFamily="34" charset="0"/>
                    <a:ea typeface="SimSun" pitchFamily="34" charset="-122"/>
                    <a:cs typeface="SimSun" pitchFamily="34" charset="-120"/>
                  </a:rPr>
                  <a:t>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B_6_BD.208_1#2fa0ba42e?vaa=1&amp;vcp=1&amp;vop=1&amp;pid=8def32f1c&amp;color=36,64,97&amp;vtp=1&amp;bt=1&amp;bbb=1"/>
              <p:cNvSpPr>
                <a:spLocks noRot="1" noChangeAspect="1" noMove="1" noResize="1" noEditPoints="1" noAdjustHandles="1" noChangeArrowheads="1" noChangeShapeType="1" noTextEdit="1"/>
              </p:cNvSpPr>
              <p:nvPr/>
            </p:nvSpPr>
            <p:spPr>
              <a:xfrm>
                <a:off x="539496" y="2506522"/>
                <a:ext cx="11109960" cy="360680"/>
              </a:xfrm>
              <a:prstGeom prst="rect">
                <a:avLst/>
              </a:prstGeom>
              <a:blipFill>
                <a:blip r:embed="rId3"/>
                <a:stretch>
                  <a:fillRect l="-1317" t="-3390" b="-40678"/>
                </a:stretch>
              </a:blipFill>
              <a:ln/>
            </p:spPr>
            <p:txBody>
              <a:bodyPr/>
              <a:lstStyle/>
              <a:p>
                <a:r>
                  <a:rPr lang="zh-CN" altLang="en-US">
                    <a:noFill/>
                  </a:rPr>
                  <a:t> </a:t>
                </a:r>
              </a:p>
            </p:txBody>
          </p:sp>
        </mc:Fallback>
      </mc:AlternateContent>
      <p:sp>
        <p:nvSpPr>
          <p:cNvPr id="3" name="QB_6_AN.210_1#2fa0ba42e.blank?vaa=1&amp;vcp=1&amp;vop=1&amp;pid=8def32f1c&amp;color=36,64,97&amp;vpa=38&amp;vtp=1"/>
          <p:cNvSpPr/>
          <p:nvPr/>
        </p:nvSpPr>
        <p:spPr>
          <a:xfrm>
            <a:off x="10754075" y="2464612"/>
            <a:ext cx="280988" cy="363665"/>
          </a:xfrm>
          <a:prstGeom prst="rect">
            <a:avLst/>
          </a:prstGeom>
          <a:noFill/>
          <a:ln/>
        </p:spPr>
        <p:txBody>
          <a:bodyPr wrap="none" lIns="0" tIns="0" rIns="0" bIns="0" rtlCol="0" anchor="t"/>
          <a:lstStyle/>
          <a:p>
            <a:pPr algn="ctr" latinLnBrk="1">
              <a:lnSpc>
                <a:spcPts val="3200"/>
              </a:lnSpc>
            </a:pPr>
            <a:r>
              <a:rPr lang="en-US" altLang="zh-CN" b="0" i="0" dirty="0">
                <a:solidFill>
                  <a:srgbClr val="6565FF"/>
                </a:solidFill>
                <a:latin typeface="Times New Roman" pitchFamily="34" charset="0"/>
                <a:ea typeface="微软雅黑" pitchFamily="34" charset="-122"/>
                <a:cs typeface="Times New Roman" pitchFamily="34" charset="-120"/>
              </a:rPr>
              <a:t>4</a:t>
            </a:r>
            <a:endParaRPr lang="en-US" altLang="zh-CN" dirty="0"/>
          </a:p>
        </p:txBody>
      </p:sp>
      <mc:AlternateContent xmlns:mc="http://schemas.openxmlformats.org/markup-compatibility/2006" xmlns:a14="http://schemas.microsoft.com/office/drawing/2010/main">
        <mc:Choice Requires="a14">
          <p:sp>
            <p:nvSpPr>
              <p:cNvPr id="4" name="QB_6_AS.209_1#2fa0ba42e?vaa=1&amp;vcp=1&amp;vop=1&amp;pid=8def32f1c&amp;color=36,64,97&amp;vtp=1&amp;bbb=1"/>
              <p:cNvSpPr/>
              <p:nvPr/>
            </p:nvSpPr>
            <p:spPr>
              <a:xfrm>
                <a:off x="539496" y="2877108"/>
                <a:ext cx="11109960" cy="1699959"/>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设抛物线在</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点处的切线的斜率为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，则</a:t>
                </a:r>
                <a:endParaRPr lang="en-US" altLang="zh-CN" sz="1800" dirty="0"/>
              </a:p>
              <a:p>
                <a:pPr latinLnBrk="1">
                  <a:lnSpc>
                    <a:spcPts val="40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limLow>
                      <m:limLow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𝑐</m:t>
                        </m:r>
                        <m:r>
                          <a:rPr lang="en-US" altLang="zh-CN" sz="1800" b="0" i="0">
                            <a:solidFill>
                              <a:srgbClr val="003760"/>
                            </a:solidFill>
                            <a:latin typeface="Cambria Math" pitchFamily="34" charset="0"/>
                            <a:ea typeface="Cambria Math" pitchFamily="34" charset="-122"/>
                            <a:cs typeface="Cambria Math" pitchFamily="34" charset="-120"/>
                          </a:rPr>
                          <m:t>−(6+</m:t>
                        </m:r>
                        <m:r>
                          <a:rPr lang="en-US" altLang="zh-CN" sz="1800" b="0" i="0">
                            <a:solidFill>
                              <a:srgbClr val="003760"/>
                            </a:solidFill>
                            <a:latin typeface="Cambria Math" pitchFamily="34" charset="0"/>
                            <a:ea typeface="Cambria Math" pitchFamily="34" charset="-122"/>
                            <a:cs typeface="Cambria Math" pitchFamily="34" charset="-120"/>
                          </a:rPr>
                          <m:t>𝑐</m:t>
                        </m:r>
                        <m:r>
                          <a:rPr lang="en-US" altLang="zh-CN" sz="1800" b="0" i="0">
                            <a:solidFill>
                              <a:srgbClr val="003760"/>
                            </a:solidFill>
                            <a:latin typeface="Cambria Math" pitchFamily="34" charset="0"/>
                            <a:ea typeface="Cambria Math" pitchFamily="34" charset="-122"/>
                            <a:cs typeface="Cambria Math" pitchFamily="34" charset="-120"/>
                          </a:rPr>
                          <m:t>)</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切线方程为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的纵坐标为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−5×(−2)=10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将</a:t>
                </a:r>
                <a:r>
                  <a:rPr lang="en-US" altLang="zh-CN" sz="1800" b="0" i="0">
                    <a:solidFill>
                      <a:srgbClr val="003760"/>
                    </a:solidFill>
                    <a:latin typeface="Times New Roman" pitchFamily="34" charset="0"/>
                    <a:ea typeface="微软雅黑" pitchFamily="34" charset="-122"/>
                    <a:cs typeface="Times New Roman" pitchFamily="34" charset="-120"/>
                  </a:rPr>
                  <a:t>点</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r>
                      <a:rPr lang="en-US" altLang="zh-CN" sz="1800" b="0" i="0">
                        <a:solidFill>
                          <a:srgbClr val="003760"/>
                        </a:solidFill>
                        <a:latin typeface="Cambria Math" pitchFamily="34" charset="0"/>
                        <a:ea typeface="Cambria Math" pitchFamily="34" charset="-122"/>
                        <a:cs typeface="Cambria Math" pitchFamily="34" charset="-120"/>
                      </a:rPr>
                      <m:t>(−2,10)</m:t>
                    </m:r>
                  </m:oMath>
                </a14:m>
                <a:r>
                  <a:rPr lang="en-US" altLang="zh-CN" sz="1800" b="0" i="0" dirty="0">
                    <a:solidFill>
                      <a:srgbClr val="003760"/>
                    </a:solidFill>
                    <a:latin typeface="Times New Roman" pitchFamily="34" charset="0"/>
                    <a:ea typeface="微软雅黑" pitchFamily="34" charset="-122"/>
                    <a:cs typeface="Times New Roman" pitchFamily="34" charset="-120"/>
                  </a:rPr>
                  <a:t>代入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𝑦</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𝑐</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𝑐</m:t>
                    </m:r>
                    <m:r>
                      <a:rPr lang="en-US" altLang="zh-CN" sz="1800" b="0" i="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B_6_AS.209_1#2fa0ba42e?vaa=1&amp;vcp=1&amp;vop=1&amp;pid=8def32f1c&amp;color=36,64,97&amp;vtp=1&amp;bbb=1"/>
              <p:cNvSpPr>
                <a:spLocks noRot="1" noChangeAspect="1" noMove="1" noResize="1" noEditPoints="1" noAdjustHandles="1" noChangeArrowheads="1" noChangeShapeType="1" noTextEdit="1"/>
              </p:cNvSpPr>
              <p:nvPr/>
            </p:nvSpPr>
            <p:spPr>
              <a:xfrm>
                <a:off x="539496" y="2877108"/>
                <a:ext cx="11109960" cy="1699959"/>
              </a:xfrm>
              <a:prstGeom prst="rect">
                <a:avLst/>
              </a:prstGeom>
              <a:blipFill>
                <a:blip r:embed="rId4"/>
                <a:stretch>
                  <a:fillRect l="-1317" b="-788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69&amp;si=69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212_1#3bbdc1d26?vaa=1&amp;vcp=1&amp;vop=1&amp;pid=8def32f1c&amp;color=36,64,97&amp;vtp=1&amp;bt=1&amp;bbb=1&amp;hb=1"/>
              <p:cNvSpPr/>
              <p:nvPr/>
            </p:nvSpPr>
            <p:spPr>
              <a:xfrm>
                <a:off x="539496" y="2091931"/>
                <a:ext cx="11109960" cy="897255"/>
              </a:xfrm>
              <a:prstGeom prst="rect">
                <a:avLst/>
              </a:prstGeom>
              <a:noFill/>
              <a:ln/>
            </p:spPr>
            <p:txBody>
              <a:bodyPr wrap="none" lIns="0" tIns="0" rIns="0" bIns="0" rtlCol="0" anchor="t"/>
              <a:lstStyle/>
              <a:p>
                <a:pPr algn="l" latinLnBrk="1">
                  <a:lnSpc>
                    <a:spcPts val="4300"/>
                  </a:lnSpc>
                </a:pPr>
                <a:r>
                  <a:rPr lang="en-US" altLang="zh-CN" sz="1800" b="1" i="0" dirty="0">
                    <a:solidFill>
                      <a:srgbClr val="244061"/>
                    </a:solidFill>
                    <a:latin typeface="Times New Roman" pitchFamily="34" charset="0"/>
                    <a:ea typeface="微软雅黑" pitchFamily="34" charset="-122"/>
                    <a:cs typeface="Times New Roman" pitchFamily="34" charset="-120"/>
                  </a:rPr>
                  <a:t>12.</a:t>
                </a:r>
                <a:r>
                  <a:rPr lang="en-US" altLang="zh-CN" sz="1800" b="0" i="0" dirty="0">
                    <a:solidFill>
                      <a:srgbClr val="244061"/>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𝑃</m:t>
                    </m:r>
                  </m:oMath>
                </a14:m>
                <a:r>
                  <a:rPr lang="en-US" altLang="zh-CN" sz="1800" b="0" i="0" dirty="0">
                    <a:solidFill>
                      <a:srgbClr val="244061"/>
                    </a:solidFill>
                    <a:latin typeface="Times New Roman" pitchFamily="34" charset="0"/>
                    <a:ea typeface="微软雅黑" pitchFamily="34" charset="-122"/>
                    <a:cs typeface="Times New Roman" pitchFamily="34" charset="-120"/>
                  </a:rPr>
                  <a:t>为曲线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𝐶</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+3</m:t>
                    </m:r>
                  </m:oMath>
                </a14:m>
                <a:r>
                  <a:rPr lang="en-US" altLang="zh-CN" sz="1800" b="0" i="0" dirty="0">
                    <a:solidFill>
                      <a:srgbClr val="244061"/>
                    </a:solidFill>
                    <a:latin typeface="Times New Roman" pitchFamily="34" charset="0"/>
                    <a:ea typeface="微软雅黑" pitchFamily="34" charset="-122"/>
                    <a:cs typeface="Times New Roman" pitchFamily="34" charset="-120"/>
                  </a:rPr>
                  <a:t>上的点，且曲线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𝐶</m:t>
                    </m:r>
                  </m:oMath>
                </a14:m>
                <a:r>
                  <a:rPr lang="en-US" altLang="zh-CN" sz="1800" b="0" i="0" dirty="0">
                    <a:solidFill>
                      <a:srgbClr val="244061"/>
                    </a:solidFill>
                    <a:latin typeface="Times New Roman" pitchFamily="34" charset="0"/>
                    <a:ea typeface="微软雅黑" pitchFamily="34" charset="-122"/>
                    <a:cs typeface="Times New Roman" pitchFamily="34" charset="-120"/>
                  </a:rPr>
                  <a:t>在点</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𝑃</m:t>
                    </m:r>
                  </m:oMath>
                </a14:m>
                <a:r>
                  <a:rPr lang="en-US" altLang="zh-CN" sz="1800" b="0" i="0" dirty="0">
                    <a:solidFill>
                      <a:srgbClr val="244061"/>
                    </a:solidFill>
                    <a:latin typeface="Times New Roman" pitchFamily="34" charset="0"/>
                    <a:ea typeface="微软雅黑" pitchFamily="34" charset="-122"/>
                    <a:cs typeface="Times New Roman" pitchFamily="34" charset="-120"/>
                  </a:rPr>
                  <a:t>处的切线倾斜角的范围为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[0</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244061"/>
                            </a:solidFill>
                            <a:latin typeface="Cambria Math" pitchFamily="34" charset="0"/>
                            <a:ea typeface="Cambria Math" pitchFamily="34" charset="-122"/>
                            <a:cs typeface="Cambria Math" pitchFamily="34" charset="-120"/>
                          </a:rPr>
                          <m:t>π</m:t>
                        </m:r>
                      </m:num>
                      <m:den>
                        <m:r>
                          <a:rPr lang="en-US" altLang="zh-CN" sz="1800" b="0" i="0">
                            <a:solidFill>
                              <a:srgbClr val="244061"/>
                            </a:solidFill>
                            <a:latin typeface="Cambria Math" pitchFamily="34" charset="0"/>
                            <a:ea typeface="Cambria Math" pitchFamily="34" charset="-122"/>
                            <a:cs typeface="Cambria Math" pitchFamily="34" charset="-120"/>
                          </a:rPr>
                          <m:t>4</m:t>
                        </m:r>
                      </m:den>
                    </m:f>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，则点</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横坐标的取值范</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围为</a:t>
                </a:r>
                <a:r>
                  <a:rPr lang="en-US" altLang="zh-CN" i="0">
                    <a:solidFill>
                      <a:srgbClr val="244061"/>
                    </a:solidFill>
                    <a:latin typeface="SimSun" pitchFamily="34" charset="0"/>
                    <a:ea typeface="SimSun" pitchFamily="34" charset="-122"/>
                    <a:cs typeface="SimSun" pitchFamily="34" charset="-120"/>
                  </a:rPr>
                  <a:t>_________</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B_6_BD.212_1#3bbdc1d26?vaa=1&amp;vcp=1&amp;vop=1&amp;pid=8def32f1c&amp;color=36,64,97&amp;vtp=1&amp;bt=1&amp;bbb=1&amp;hb=1"/>
              <p:cNvSpPr>
                <a:spLocks noRot="1" noChangeAspect="1" noMove="1" noResize="1" noEditPoints="1" noAdjustHandles="1" noChangeArrowheads="1" noChangeShapeType="1" noTextEdit="1"/>
              </p:cNvSpPr>
              <p:nvPr/>
            </p:nvSpPr>
            <p:spPr>
              <a:xfrm>
                <a:off x="539496" y="2091931"/>
                <a:ext cx="11109960" cy="897255"/>
              </a:xfrm>
              <a:prstGeom prst="rect">
                <a:avLst/>
              </a:prstGeom>
              <a:blipFill>
                <a:blip r:embed="rId3"/>
                <a:stretch>
                  <a:fillRect l="-1317" r="-1098" b="-1632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214_1#3bbdc1d26.blank?vaa=1&amp;vcp=1&amp;vop=1&amp;pid=8def32f1c&amp;color=36,64,97&amp;vpa=39&amp;vtp=1&amp;bbb=1&amp;rh=30.5"/>
              <p:cNvSpPr/>
              <p:nvPr/>
            </p:nvSpPr>
            <p:spPr>
              <a:xfrm>
                <a:off x="1026858" y="2542970"/>
                <a:ext cx="966788" cy="387350"/>
              </a:xfrm>
              <a:prstGeom prst="rect">
                <a:avLst/>
              </a:prstGeom>
              <a:noFill/>
              <a:ln/>
            </p:spPr>
            <p:txBody>
              <a:bodyPr wrap="none" lIns="0" tIns="0" rIns="0" bIns="0" rtlCol="0" anchor="t"/>
              <a:lstStyle/>
              <a:p>
                <a:pPr algn="ctr" latinLnBrk="1">
                  <a:lnSpc>
                    <a:spcPts val="3100"/>
                  </a:lnSpc>
                </a:pPr>
                <a14:m>
                  <m:oMath xmlns:m="http://schemas.openxmlformats.org/officeDocument/2006/math">
                    <m:r>
                      <a:rPr lang="en-US" altLang="zh-CN" b="0" i="0" smtClean="0">
                        <a:solidFill>
                          <a:srgbClr val="6565FF"/>
                        </a:solidFill>
                        <a:latin typeface="Cambria Math" pitchFamily="34" charset="0"/>
                        <a:ea typeface="Cambria Math" pitchFamily="34" charset="-122"/>
                        <a:cs typeface="Cambria Math" pitchFamily="34" charset="-120"/>
                      </a:rPr>
                      <m:t>[−1,−</m:t>
                    </m:r>
                    <m:f>
                      <m:f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2</m:t>
                        </m:r>
                      </m:den>
                    </m:f>
                    <m:r>
                      <a:rPr lang="en-US" altLang="zh-CN"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214_1#3bbdc1d26.blank?vaa=1&amp;vcp=1&amp;vop=1&amp;pid=8def32f1c&amp;color=36,64,97&amp;vpa=39&amp;vtp=1&amp;bbb=1&amp;rh=30.5"/>
              <p:cNvSpPr>
                <a:spLocks noRot="1" noChangeAspect="1" noMove="1" noResize="1" noEditPoints="1" noAdjustHandles="1" noChangeArrowheads="1" noChangeShapeType="1" noTextEdit="1"/>
              </p:cNvSpPr>
              <p:nvPr/>
            </p:nvSpPr>
            <p:spPr>
              <a:xfrm>
                <a:off x="1026858" y="2542970"/>
                <a:ext cx="966788" cy="387350"/>
              </a:xfrm>
              <a:prstGeom prst="rect">
                <a:avLst/>
              </a:prstGeom>
              <a:blipFill>
                <a:blip r:embed="rId4"/>
                <a:stretch>
                  <a:fillRect l="-5031" r="-5660" b="-1562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213_1#3bbdc1d26?vaa=1&amp;vcp=1&amp;vop=1&amp;pid=8def32f1c&amp;color=36,64,97&amp;vtp=1&amp;bbb=1"/>
              <p:cNvSpPr/>
              <p:nvPr/>
            </p:nvSpPr>
            <p:spPr>
              <a:xfrm>
                <a:off x="539496" y="2993820"/>
                <a:ext cx="11109960" cy="1854200"/>
              </a:xfrm>
              <a:prstGeom prst="rect">
                <a:avLst/>
              </a:prstGeom>
              <a:noFill/>
              <a:ln/>
            </p:spPr>
            <p:txBody>
              <a:bodyPr wrap="none" lIns="0" tIns="0" rIns="0" bIns="0" rtlCol="0" anchor="t"/>
              <a:lstStyle/>
              <a:p>
                <a:pPr algn="l" latinLnBrk="1">
                  <a:lnSpc>
                    <a:spcPts val="4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𝑦</m:t>
                    </m:r>
                    <m:r>
                      <a:rPr lang="en-US" altLang="zh-CN" sz="1800" b="0" i="0" smtClean="0">
                        <a:solidFill>
                          <a:srgbClr val="003760"/>
                        </a:solidFill>
                        <a:latin typeface="Cambria Math" pitchFamily="34" charset="0"/>
                        <a:ea typeface="Cambria Math" pitchFamily="34" charset="-122"/>
                        <a:cs typeface="Cambria Math" pitchFamily="34" charset="-120"/>
                      </a:rPr>
                      <m:t>′=</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)+3−(</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+3)</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4000"/>
                  </a:lnSpc>
                </a:pPr>
                <a14:m>
                  <m:oMath xmlns:m="http://schemas.openxmlformats.org/officeDocument/2006/math">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m:t>
                    </m:r>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+2)=2</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设</a:t>
                </a:r>
                <a:r>
                  <a:rPr lang="en-US" altLang="zh-CN" sz="1800" b="0" i="0">
                    <a:solidFill>
                      <a:srgbClr val="003760"/>
                    </a:solidFill>
                    <a:latin typeface="Times New Roman" pitchFamily="34" charset="0"/>
                    <a:ea typeface="微软雅黑" pitchFamily="34" charset="-122"/>
                    <a:cs typeface="Times New Roman" pitchFamily="34" charset="-120"/>
                  </a:rPr>
                  <a:t>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横坐标为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，则曲线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𝐶</m:t>
                    </m:r>
                  </m:oMath>
                </a14:m>
                <a:r>
                  <a:rPr lang="en-US" altLang="zh-CN" sz="1800" b="0" i="0" dirty="0">
                    <a:solidFill>
                      <a:srgbClr val="003760"/>
                    </a:solidFill>
                    <a:latin typeface="Times New Roman" pitchFamily="34" charset="0"/>
                    <a:ea typeface="微软雅黑" pitchFamily="34" charset="-122"/>
                    <a:cs typeface="Times New Roman" pitchFamily="34" charset="-120"/>
                  </a:rPr>
                  <a:t>在点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oMath>
                </a14:m>
                <a:r>
                  <a:rPr lang="en-US" altLang="zh-CN" sz="1800" b="0" i="0" dirty="0">
                    <a:solidFill>
                      <a:srgbClr val="003760"/>
                    </a:solidFill>
                    <a:latin typeface="Times New Roman" pitchFamily="34" charset="0"/>
                    <a:ea typeface="微软雅黑" pitchFamily="34" charset="-122"/>
                    <a:cs typeface="Times New Roman" pitchFamily="34" charset="-120"/>
                  </a:rPr>
                  <a:t>处的切线斜率为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Times New Roman" pitchFamily="34" charset="0"/>
                    <a:ea typeface="微软雅黑" pitchFamily="34" charset="-122"/>
                    <a:cs typeface="Times New Roman" pitchFamily="34" charset="-120"/>
                  </a:rPr>
                  <a:t>已知得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+2≤1</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AS.213_1#3bbdc1d26?vaa=1&amp;vcp=1&amp;vop=1&amp;pid=8def32f1c&amp;color=36,64,97&amp;vtp=1&amp;bbb=1"/>
              <p:cNvSpPr>
                <a:spLocks noRot="1" noChangeAspect="1" noMove="1" noResize="1" noEditPoints="1" noAdjustHandles="1" noChangeArrowheads="1" noChangeShapeType="1" noTextEdit="1"/>
              </p:cNvSpPr>
              <p:nvPr/>
            </p:nvSpPr>
            <p:spPr>
              <a:xfrm>
                <a:off x="539496" y="2993820"/>
                <a:ext cx="11109960" cy="1854200"/>
              </a:xfrm>
              <a:prstGeom prst="rect">
                <a:avLst/>
              </a:prstGeom>
              <a:blipFill>
                <a:blip r:embed="rId5"/>
                <a:stretch>
                  <a:fillRect l="-1317" b="-460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checked= 1 &amp; amp; version = 1.0.5checked=1&amp;version=1.0.5">
    <p:spTree>
      <p:nvGrpSpPr>
        <p:cNvPr id="1" name=""/>
        <p:cNvGrpSpPr/>
        <p:nvPr/>
      </p:nvGrpSpPr>
      <p:grpSpPr>
        <a:xfrm>
          <a:off x="0" y="0"/>
          <a:ext cx="0" cy="0"/>
          <a:chOff x="0" y="0"/>
          <a:chExt cx="0" cy="0"/>
        </a:xfrm>
      </p:grpSpPr>
      <p:sp>
        <p:nvSpPr>
          <p:cNvPr id="2" name="C_5_BD#e9fadd264?vcp=1&amp;pid=39f34397f&amp;color=101,101,255&amp;mp=1&amp;vtp=1&amp;bt=1&amp;bbb=1"/>
          <p:cNvSpPr/>
          <p:nvPr/>
        </p:nvSpPr>
        <p:spPr>
          <a:xfrm>
            <a:off x="539496" y="1318958"/>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知识点3</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瞬时变化率与导数</a:t>
            </a:r>
            <a:endParaRPr lang="en-US" altLang="zh-CN" sz="2200" dirty="0"/>
          </a:p>
        </p:txBody>
      </p:sp>
      <p:sp>
        <p:nvSpPr>
          <p:cNvPr id="3" name="QO_6_BD.8_1#f7797fce7?vcp=1&amp;vop=1&amp;pid=e9fadd264&amp;color=36,64,97&amp;vtp=1&amp;bbb=1"/>
          <p:cNvSpPr/>
          <p:nvPr/>
        </p:nvSpPr>
        <p:spPr>
          <a:xfrm>
            <a:off x="539496" y="1817881"/>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示例</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判断（正确的打“√”，错误的打“×”）.</a:t>
            </a:r>
            <a:endParaRPr lang="en-US" altLang="zh-CN" sz="1800" dirty="0"/>
          </a:p>
        </p:txBody>
      </p:sp>
      <mc:AlternateContent xmlns:mc="http://schemas.openxmlformats.org/markup-compatibility/2006" xmlns:a14="http://schemas.microsoft.com/office/drawing/2010/main">
        <mc:Choice Requires="a14">
          <p:sp>
            <p:nvSpPr>
              <p:cNvPr id="4" name="QT_7_BD.9_1#48ab4187e?vaa=1&amp;vcp=1&amp;pid=f7797fce7&amp;color=36,64,97&amp;vtp=1&amp;bbb=1"/>
              <p:cNvSpPr/>
              <p:nvPr/>
            </p:nvSpPr>
            <p:spPr>
              <a:xfrm>
                <a:off x="539496" y="2223833"/>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处的导数与</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的正负无关.(</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T_7_BD.9_1#48ab4187e?vaa=1&amp;vcp=1&amp;pid=f7797fce7&amp;color=36,64,97&amp;vtp=1&amp;bbb=1"/>
              <p:cNvSpPr>
                <a:spLocks noRot="1" noChangeAspect="1" noMove="1" noResize="1" noEditPoints="1" noAdjustHandles="1" noChangeArrowheads="1" noChangeShapeType="1" noTextEdit="1"/>
              </p:cNvSpPr>
              <p:nvPr/>
            </p:nvSpPr>
            <p:spPr>
              <a:xfrm>
                <a:off x="539496" y="2223833"/>
                <a:ext cx="11109960" cy="360680"/>
              </a:xfrm>
              <a:prstGeom prst="rect">
                <a:avLst/>
              </a:prstGeom>
              <a:blipFill>
                <a:blip r:embed="rId3"/>
                <a:stretch>
                  <a:fillRect l="-1317" b="-38983"/>
                </a:stretch>
              </a:blipFill>
              <a:ln/>
            </p:spPr>
            <p:txBody>
              <a:bodyPr/>
              <a:lstStyle/>
              <a:p>
                <a:r>
                  <a:rPr lang="zh-CN" altLang="en-US">
                    <a:noFill/>
                  </a:rPr>
                  <a:t> </a:t>
                </a:r>
              </a:p>
            </p:txBody>
          </p:sp>
        </mc:Fallback>
      </mc:AlternateContent>
      <p:sp>
        <p:nvSpPr>
          <p:cNvPr id="5" name="QT_7_AN.10_1#48ab4187e.bracket?vaa=1&amp;vcp=1&amp;pid=f7797fce7&amp;color=36,64,97&amp;vpa=4&amp;vtp=1"/>
          <p:cNvSpPr/>
          <p:nvPr/>
        </p:nvSpPr>
        <p:spPr>
          <a:xfrm>
            <a:off x="6024024" y="2220023"/>
            <a:ext cx="292100" cy="363665"/>
          </a:xfrm>
          <a:prstGeom prst="rect">
            <a:avLst/>
          </a:prstGeom>
          <a:noFill/>
          <a:ln/>
        </p:spPr>
        <p:txBody>
          <a:bodyPr wrap="none" lIns="0" tIns="0" rIns="0" bIns="0" rtlCol="0" anchor="t"/>
          <a:lstStyle/>
          <a:p>
            <a:pPr algn="ctr" latinLnBrk="1">
              <a:lnSpc>
                <a:spcPts val="3200"/>
              </a:lnSpc>
            </a:pP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AlternateContent xmlns:mc="http://schemas.openxmlformats.org/markup-compatibility/2006" xmlns:a14="http://schemas.microsoft.com/office/drawing/2010/main">
        <mc:Choice Requires="a14">
          <p:sp>
            <p:nvSpPr>
              <p:cNvPr id="6" name="QT_7_BD.11_1#79042896d?vaa=1&amp;vcp=1&amp;pid=f7797fce7&amp;color=36,64,97&amp;vtp=1&amp;bbb=1"/>
              <p:cNvSpPr/>
              <p:nvPr/>
            </p:nvSpPr>
            <p:spPr>
              <a:xfrm>
                <a:off x="539496" y="2639123"/>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在导数的定义中，</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𝑓</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都不可能为零.(</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T_7_BD.11_1#79042896d?vaa=1&amp;vcp=1&amp;pid=f7797fce7&amp;color=36,64,97&amp;vtp=1&amp;bbb=1"/>
              <p:cNvSpPr>
                <a:spLocks noRot="1" noChangeAspect="1" noMove="1" noResize="1" noEditPoints="1" noAdjustHandles="1" noChangeArrowheads="1" noChangeShapeType="1" noTextEdit="1"/>
              </p:cNvSpPr>
              <p:nvPr/>
            </p:nvSpPr>
            <p:spPr>
              <a:xfrm>
                <a:off x="539496" y="2639123"/>
                <a:ext cx="11109960" cy="360680"/>
              </a:xfrm>
              <a:prstGeom prst="rect">
                <a:avLst/>
              </a:prstGeom>
              <a:blipFill>
                <a:blip r:embed="rId4"/>
                <a:stretch>
                  <a:fillRect l="-1317" b="-38983"/>
                </a:stretch>
              </a:blipFill>
              <a:ln/>
            </p:spPr>
            <p:txBody>
              <a:bodyPr/>
              <a:lstStyle/>
              <a:p>
                <a:r>
                  <a:rPr lang="zh-CN" altLang="en-US">
                    <a:noFill/>
                  </a:rPr>
                  <a:t> </a:t>
                </a:r>
              </a:p>
            </p:txBody>
          </p:sp>
        </mc:Fallback>
      </mc:AlternateContent>
      <p:sp>
        <p:nvSpPr>
          <p:cNvPr id="7" name="QT_7_AN.13_1#79042896d.bracket?vaa=1&amp;vcp=1&amp;pid=f7797fce7&amp;color=36,64,97&amp;vpa=5&amp;vtp=1"/>
          <p:cNvSpPr/>
          <p:nvPr/>
        </p:nvSpPr>
        <p:spPr>
          <a:xfrm>
            <a:off x="5187791" y="2635313"/>
            <a:ext cx="336550" cy="363855"/>
          </a:xfrm>
          <a:prstGeom prst="rect">
            <a:avLst/>
          </a:prstGeom>
          <a:noFill/>
          <a:ln/>
        </p:spPr>
        <p:txBody>
          <a:bodyPr wrap="none" lIns="0" tIns="0" rIns="0" bIns="0" rtlCol="0" anchor="t"/>
          <a:lstStyle/>
          <a:p>
            <a:pPr algn="ctr" latinLnBrk="1">
              <a:lnSpc>
                <a:spcPts val="3200"/>
              </a:lnSpc>
            </a:pP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AlternateContent xmlns:mc="http://schemas.openxmlformats.org/markup-compatibility/2006" xmlns:a14="http://schemas.microsoft.com/office/drawing/2010/main">
        <mc:Choice Requires="a14">
          <p:sp>
            <p:nvSpPr>
              <p:cNvPr id="8" name="QT_7_AS.12_1#79042896d?vaa=1&amp;vcp=1&amp;pid=f7797fce7&amp;color=36,64,97&amp;vtp=1&amp;bbb=1"/>
              <p:cNvSpPr/>
              <p:nvPr/>
            </p:nvSpPr>
            <p:spPr>
              <a:xfrm>
                <a:off x="539496" y="3053333"/>
                <a:ext cx="11109960" cy="363855"/>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不可能为零，</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𝑓</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可能为零；</a:t>
                </a:r>
                <a:endParaRPr lang="en-US" altLang="zh-CN" sz="1800" dirty="0"/>
              </a:p>
            </p:txBody>
          </p:sp>
        </mc:Choice>
        <mc:Fallback xmlns="">
          <p:sp>
            <p:nvSpPr>
              <p:cNvPr id="8" name="QT_7_AS.12_1#79042896d?vaa=1&amp;vcp=1&amp;pid=f7797fce7&amp;color=36,64,97&amp;vtp=1&amp;bbb=1"/>
              <p:cNvSpPr>
                <a:spLocks noRot="1" noChangeAspect="1" noMove="1" noResize="1" noEditPoints="1" noAdjustHandles="1" noChangeArrowheads="1" noChangeShapeType="1" noTextEdit="1"/>
              </p:cNvSpPr>
              <p:nvPr/>
            </p:nvSpPr>
            <p:spPr>
              <a:xfrm>
                <a:off x="539496" y="3053333"/>
                <a:ext cx="11109960" cy="363855"/>
              </a:xfrm>
              <a:prstGeom prst="rect">
                <a:avLst/>
              </a:prstGeom>
              <a:blipFill>
                <a:blip r:embed="rId5"/>
                <a:stretch>
                  <a:fillRect l="-1317" b="-3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0" name="QT_7_BD.15_1#f4142c9c8?vaa=1&amp;vcp=1&amp;pid=f7797fce7&amp;color=36,64,97&amp;vtp=1&amp;bbb=1"/>
              <p:cNvSpPr/>
              <p:nvPr/>
            </p:nvSpPr>
            <p:spPr>
              <a:xfrm>
                <a:off x="539496" y="3469703"/>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函数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处的瞬时变化率为</a:t>
                </a:r>
                <a:r>
                  <a:rPr lang="en-US" altLang="zh-CN" sz="1800" b="0" i="0">
                    <a:solidFill>
                      <a:srgbClr val="244061"/>
                    </a:solidFill>
                    <a:latin typeface="Times New Roman" pitchFamily="34" charset="0"/>
                    <a:ea typeface="微软雅黑" pitchFamily="34" charset="-122"/>
                    <a:cs typeface="Times New Roman" pitchFamily="34" charset="-120"/>
                  </a:rPr>
                  <a:t>0.(</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10" name="QT_7_BD.15_1#f4142c9c8?vaa=1&amp;vcp=1&amp;pid=f7797fce7&amp;color=36,64,97&amp;vtp=1&amp;bbb=1"/>
              <p:cNvSpPr>
                <a:spLocks noRot="1" noChangeAspect="1" noMove="1" noResize="1" noEditPoints="1" noAdjustHandles="1" noChangeArrowheads="1" noChangeShapeType="1" noTextEdit="1"/>
              </p:cNvSpPr>
              <p:nvPr/>
            </p:nvSpPr>
            <p:spPr>
              <a:xfrm>
                <a:off x="539496" y="3469703"/>
                <a:ext cx="11109960" cy="360680"/>
              </a:xfrm>
              <a:prstGeom prst="rect">
                <a:avLst/>
              </a:prstGeom>
              <a:blipFill>
                <a:blip r:embed="rId6"/>
                <a:stretch>
                  <a:fillRect l="-1317" b="-40678"/>
                </a:stretch>
              </a:blipFill>
              <a:ln/>
            </p:spPr>
            <p:txBody>
              <a:bodyPr/>
              <a:lstStyle/>
              <a:p>
                <a:r>
                  <a:rPr lang="zh-CN" altLang="en-US">
                    <a:noFill/>
                  </a:rPr>
                  <a:t> </a:t>
                </a:r>
              </a:p>
            </p:txBody>
          </p:sp>
        </mc:Fallback>
      </mc:AlternateContent>
      <p:sp>
        <p:nvSpPr>
          <p:cNvPr id="11" name="QT_7_AN.17_1#f4142c9c8.bracket?vaa=1&amp;vcp=1&amp;pid=f7797fce7&amp;color=36,64,97&amp;vpa=6&amp;vtp=1"/>
          <p:cNvSpPr/>
          <p:nvPr/>
        </p:nvSpPr>
        <p:spPr>
          <a:xfrm>
            <a:off x="5287360" y="3465893"/>
            <a:ext cx="336550" cy="363855"/>
          </a:xfrm>
          <a:prstGeom prst="rect">
            <a:avLst/>
          </a:prstGeom>
          <a:noFill/>
          <a:ln/>
        </p:spPr>
        <p:txBody>
          <a:bodyPr wrap="none" lIns="0" tIns="0" rIns="0" bIns="0" rtlCol="0" anchor="t"/>
          <a:lstStyle/>
          <a:p>
            <a:pPr algn="ctr" latinLnBrk="1">
              <a:lnSpc>
                <a:spcPts val="3200"/>
              </a:lnSpc>
            </a:pP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AlternateContent xmlns:mc="http://schemas.openxmlformats.org/markup-compatibility/2006" xmlns:a14="http://schemas.microsoft.com/office/drawing/2010/main">
        <mc:Choice Requires="a14">
          <p:sp>
            <p:nvSpPr>
              <p:cNvPr id="12" name="QT_7_AS.16_1#f4142c9c8?vaa=1&amp;vcp=1&amp;pid=f7797fce7&amp;color=36,64,97&amp;vtp=1&amp;bbb=1"/>
              <p:cNvSpPr/>
              <p:nvPr/>
            </p:nvSpPr>
            <p:spPr>
              <a:xfrm>
                <a:off x="539496" y="3841940"/>
                <a:ext cx="11109960" cy="572008"/>
              </a:xfrm>
              <a:prstGeom prst="rect">
                <a:avLst/>
              </a:prstGeom>
              <a:noFill/>
              <a:ln/>
            </p:spPr>
            <p:txBody>
              <a:bodyPr wrap="none" lIns="0" tIns="0" rIns="0" bIns="0" rtlCol="0" anchor="t"/>
              <a:lstStyle/>
              <a:p>
                <a:pPr algn="l" latinLnBrk="1">
                  <a:lnSpc>
                    <a:spcPts val="4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limLow>
                      <m:limLow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𝑥</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12" name="QT_7_AS.16_1#f4142c9c8?vaa=1&amp;vcp=1&amp;pid=f7797fce7&amp;color=36,64,97&amp;vtp=1&amp;bbb=1"/>
              <p:cNvSpPr>
                <a:spLocks noRot="1" noChangeAspect="1" noMove="1" noResize="1" noEditPoints="1" noAdjustHandles="1" noChangeArrowheads="1" noChangeShapeType="1" noTextEdit="1"/>
              </p:cNvSpPr>
              <p:nvPr/>
            </p:nvSpPr>
            <p:spPr>
              <a:xfrm>
                <a:off x="539496" y="3841940"/>
                <a:ext cx="11109960" cy="572008"/>
              </a:xfrm>
              <a:prstGeom prst="rect">
                <a:avLst/>
              </a:prstGeom>
              <a:blipFill>
                <a:blip r:embed="rId7"/>
                <a:stretch>
                  <a:fillRect l="-1317" b="-10638"/>
                </a:stretch>
              </a:blipFill>
              <a:ln/>
            </p:spPr>
            <p:txBody>
              <a:bodyPr/>
              <a:lstStyle/>
              <a:p>
                <a:r>
                  <a:rPr lang="zh-CN" altLang="en-US">
                    <a:noFill/>
                  </a:rPr>
                  <a:t> </a:t>
                </a:r>
              </a:p>
            </p:txBody>
          </p:sp>
        </mc:Fallback>
      </mc:AlternateContent>
      <p:sp>
        <p:nvSpPr>
          <p:cNvPr id="14" name="C_5_BD#02acae8a3?vcp=1&amp;pid=39f34397f&amp;color=101,101,255&amp;vtp=1&amp;bbb=1">
            <a:extLst>
              <a:ext uri="{FF2B5EF4-FFF2-40B4-BE49-F238E27FC236}">
                <a16:creationId xmlns:a16="http://schemas.microsoft.com/office/drawing/2014/main" id="{D518FC17-DA82-13BB-C80E-E6F0982CCFDA}"/>
              </a:ext>
            </a:extLst>
          </p:cNvPr>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平均速度与瞬时速度</a:t>
            </a:r>
            <a:endParaRPr lang="en-US" altLang="zh-CN" sz="22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bg/>
                                          </p:spTgt>
                                        </p:tgtEl>
                                        <p:attrNameLst>
                                          <p:attrName>style.visibility</p:attrName>
                                        </p:attrNameLst>
                                      </p:cBhvr>
                                      <p:to>
                                        <p:strVal val="visible"/>
                                      </p:to>
                                    </p:set>
                                    <p:animEffect transition="in" filter="fade">
                                      <p:cBhvr>
                                        <p:cTn id="19" dur="500"/>
                                        <p:tgtEl>
                                          <p:spTgt spid="8">
                                            <p:bg/>
                                          </p:spTgt>
                                        </p:tgtEl>
                                      </p:cBhvr>
                                    </p:animEffect>
                                    <p:anim calcmode="lin" valueType="num">
                                      <p:cBhvr>
                                        <p:cTn id="20" dur="500" fill="hold"/>
                                        <p:tgtEl>
                                          <p:spTgt spid="8">
                                            <p:bg/>
                                          </p:spTgt>
                                        </p:tgtEl>
                                        <p:attrNameLst>
                                          <p:attrName>ppt_x</p:attrName>
                                        </p:attrNameLst>
                                      </p:cBhvr>
                                      <p:tavLst>
                                        <p:tav tm="0">
                                          <p:val>
                                            <p:strVal val="#ppt_x"/>
                                          </p:val>
                                        </p:tav>
                                        <p:tav tm="100000">
                                          <p:val>
                                            <p:strVal val="#ppt_x"/>
                                          </p:val>
                                        </p:tav>
                                      </p:tavLst>
                                    </p:anim>
                                    <p:anim calcmode="lin" valueType="num">
                                      <p:cBhvr>
                                        <p:cTn id="21" dur="500" fill="hold"/>
                                        <p:tgtEl>
                                          <p:spTgt spid="8">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8">
                                            <p:txEl>
                                              <p:pRg st="0" end="0"/>
                                            </p:txEl>
                                          </p:spTgt>
                                        </p:tgtEl>
                                        <p:attrNameLst>
                                          <p:attrName>style.visibility</p:attrName>
                                        </p:attrNameLst>
                                      </p:cBhvr>
                                      <p:to>
                                        <p:strVal val="visible"/>
                                      </p:to>
                                    </p:set>
                                    <p:animEffect transition="in" filter="fade">
                                      <p:cBhvr>
                                        <p:cTn id="24" dur="500"/>
                                        <p:tgtEl>
                                          <p:spTgt spid="8">
                                            <p:txEl>
                                              <p:pRg st="0" end="0"/>
                                            </p:txEl>
                                          </p:spTgt>
                                        </p:tgtEl>
                                      </p:cBhvr>
                                    </p:animEffect>
                                    <p:anim calcmode="lin" valueType="num">
                                      <p:cBhvr>
                                        <p:cTn id="2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anim calcmode="lin" valueType="num">
                                      <p:cBhvr>
                                        <p:cTn id="32" dur="500" fill="hold"/>
                                        <p:tgtEl>
                                          <p:spTgt spid="7">
                                            <p:bg/>
                                          </p:spTgt>
                                        </p:tgtEl>
                                        <p:attrNameLst>
                                          <p:attrName>ppt_x</p:attrName>
                                        </p:attrNameLst>
                                      </p:cBhvr>
                                      <p:tavLst>
                                        <p:tav tm="0">
                                          <p:val>
                                            <p:strVal val="#ppt_x"/>
                                          </p:val>
                                        </p:tav>
                                        <p:tav tm="100000">
                                          <p:val>
                                            <p:strVal val="#ppt_x"/>
                                          </p:val>
                                        </p:tav>
                                      </p:tavLst>
                                    </p:anim>
                                    <p:anim calcmode="lin" valueType="num">
                                      <p:cBhvr>
                                        <p:cTn id="33" dur="500" fill="hold"/>
                                        <p:tgtEl>
                                          <p:spTgt spid="7">
                                            <p:bg/>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7">
                                            <p:txEl>
                                              <p:pRg st="0" end="0"/>
                                            </p:txEl>
                                          </p:spTgt>
                                        </p:tgtEl>
                                        <p:attrNameLst>
                                          <p:attrName>style.visibility</p:attrName>
                                        </p:attrNameLst>
                                      </p:cBhvr>
                                      <p:to>
                                        <p:strVal val="visible"/>
                                      </p:to>
                                    </p:set>
                                    <p:animEffect transition="in" filter="fade">
                                      <p:cBhvr>
                                        <p:cTn id="36" dur="500"/>
                                        <p:tgtEl>
                                          <p:spTgt spid="7">
                                            <p:txEl>
                                              <p:pRg st="0" end="0"/>
                                            </p:txEl>
                                          </p:spTgt>
                                        </p:tgtEl>
                                      </p:cBhvr>
                                    </p:animEffect>
                                    <p:anim calcmode="lin" valueType="num">
                                      <p:cBhvr>
                                        <p:cTn id="3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8"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2">
                                            <p:bg/>
                                          </p:spTgt>
                                        </p:tgtEl>
                                        <p:attrNameLst>
                                          <p:attrName>style.visibility</p:attrName>
                                        </p:attrNameLst>
                                      </p:cBhvr>
                                      <p:to>
                                        <p:strVal val="visible"/>
                                      </p:to>
                                    </p:set>
                                    <p:animEffect transition="in" filter="fade">
                                      <p:cBhvr>
                                        <p:cTn id="43" dur="500"/>
                                        <p:tgtEl>
                                          <p:spTgt spid="12">
                                            <p:bg/>
                                          </p:spTgt>
                                        </p:tgtEl>
                                      </p:cBhvr>
                                    </p:animEffect>
                                    <p:anim calcmode="lin" valueType="num">
                                      <p:cBhvr>
                                        <p:cTn id="44" dur="500" fill="hold"/>
                                        <p:tgtEl>
                                          <p:spTgt spid="12">
                                            <p:bg/>
                                          </p:spTgt>
                                        </p:tgtEl>
                                        <p:attrNameLst>
                                          <p:attrName>ppt_x</p:attrName>
                                        </p:attrNameLst>
                                      </p:cBhvr>
                                      <p:tavLst>
                                        <p:tav tm="0">
                                          <p:val>
                                            <p:strVal val="#ppt_x"/>
                                          </p:val>
                                        </p:tav>
                                        <p:tav tm="100000">
                                          <p:val>
                                            <p:strVal val="#ppt_x"/>
                                          </p:val>
                                        </p:tav>
                                      </p:tavLst>
                                    </p:anim>
                                    <p:anim calcmode="lin" valueType="num">
                                      <p:cBhvr>
                                        <p:cTn id="45" dur="500" fill="hold"/>
                                        <p:tgtEl>
                                          <p:spTgt spid="12">
                                            <p:bg/>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2">
                                            <p:txEl>
                                              <p:pRg st="0" end="0"/>
                                            </p:txEl>
                                          </p:spTgt>
                                        </p:tgtEl>
                                        <p:attrNameLst>
                                          <p:attrName>style.visibility</p:attrName>
                                        </p:attrNameLst>
                                      </p:cBhvr>
                                      <p:to>
                                        <p:strVal val="visible"/>
                                      </p:to>
                                    </p:set>
                                    <p:animEffect transition="in" filter="fade">
                                      <p:cBhvr>
                                        <p:cTn id="48" dur="500"/>
                                        <p:tgtEl>
                                          <p:spTgt spid="12">
                                            <p:txEl>
                                              <p:pRg st="0" end="0"/>
                                            </p:txEl>
                                          </p:spTgt>
                                        </p:tgtEl>
                                      </p:cBhvr>
                                    </p:animEffect>
                                    <p:anim calcmode="lin" valueType="num">
                                      <p:cBhvr>
                                        <p:cTn id="49"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50" dur="5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anim calcmode="lin" valueType="num">
                                      <p:cBhvr>
                                        <p:cTn id="56" dur="500" fill="hold"/>
                                        <p:tgtEl>
                                          <p:spTgt spid="11">
                                            <p:bg/>
                                          </p:spTgt>
                                        </p:tgtEl>
                                        <p:attrNameLst>
                                          <p:attrName>ppt_x</p:attrName>
                                        </p:attrNameLst>
                                      </p:cBhvr>
                                      <p:tavLst>
                                        <p:tav tm="0">
                                          <p:val>
                                            <p:strVal val="#ppt_x"/>
                                          </p:val>
                                        </p:tav>
                                        <p:tav tm="100000">
                                          <p:val>
                                            <p:strVal val="#ppt_x"/>
                                          </p:val>
                                        </p:tav>
                                      </p:tavLst>
                                    </p:anim>
                                    <p:anim calcmode="lin" valueType="num">
                                      <p:cBhvr>
                                        <p:cTn id="57" dur="500" fill="hold"/>
                                        <p:tgtEl>
                                          <p:spTgt spid="11">
                                            <p:bg/>
                                          </p:spTgt>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1">
                                            <p:txEl>
                                              <p:pRg st="0" end="0"/>
                                            </p:txEl>
                                          </p:spTgt>
                                        </p:tgtEl>
                                        <p:attrNameLst>
                                          <p:attrName>style.visibility</p:attrName>
                                        </p:attrNameLst>
                                      </p:cBhvr>
                                      <p:to>
                                        <p:strVal val="visible"/>
                                      </p:to>
                                    </p:set>
                                    <p:animEffect transition="in" filter="fade">
                                      <p:cBhvr>
                                        <p:cTn id="60" dur="500"/>
                                        <p:tgtEl>
                                          <p:spTgt spid="11">
                                            <p:txEl>
                                              <p:pRg st="0" end="0"/>
                                            </p:txEl>
                                          </p:spTgt>
                                        </p:tgtEl>
                                      </p:cBhvr>
                                    </p:animEffect>
                                    <p:anim calcmode="lin" valueType="num">
                                      <p:cBhvr>
                                        <p:cTn id="6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62" dur="5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P spid="8" grpId="0" build="p" animBg="1"/>
      <p:bldP spid="11" grpId="0" build="p" animBg="1"/>
      <p:bldP spid="12"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70&amp;si=70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216_1#44c4ba02f?vaa=1&amp;vcp=1&amp;vop=1&amp;pid=8def32f1c&amp;color=36,64,97&amp;vtp=1&amp;bt=1&amp;bbb=1&amp;hb=1"/>
              <p:cNvSpPr/>
              <p:nvPr/>
            </p:nvSpPr>
            <p:spPr>
              <a:xfrm>
                <a:off x="539496" y="2656890"/>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1</a:t>
                </a:r>
                <a:r>
                  <a:rPr lang="en-US" altLang="zh-CN" sz="1800" b="1" i="0" spc="-50" dirty="0">
                    <a:solidFill>
                      <a:srgbClr val="244061"/>
                    </a:solidFill>
                    <a:latin typeface="Times New Roman" pitchFamily="34" charset="0"/>
                    <a:ea typeface="微软雅黑" pitchFamily="34" charset="-122"/>
                    <a:cs typeface="Times New Roman" pitchFamily="34" charset="-120"/>
                  </a:rPr>
                  <a:t>3.</a:t>
                </a:r>
                <a:r>
                  <a:rPr lang="en-US" altLang="zh-CN" sz="1800" b="0" i="0" spc="-50" dirty="0">
                    <a:solidFill>
                      <a:srgbClr val="244061"/>
                    </a:solidFill>
                    <a:latin typeface="Times New Roman" pitchFamily="34" charset="0"/>
                    <a:ea typeface="微软雅黑" pitchFamily="34" charset="-122"/>
                    <a:cs typeface="Times New Roman" pitchFamily="34" charset="-120"/>
                  </a:rPr>
                  <a:t>某铁球在</a:t>
                </a:r>
                <a14:m>
                  <m:oMath xmlns:m="http://schemas.openxmlformats.org/officeDocument/2006/math">
                    <m:r>
                      <a:rPr lang="en-US" altLang="zh-CN" sz="1800" b="0" i="0" spc="-50" smtClean="0">
                        <a:solidFill>
                          <a:srgbClr val="244061"/>
                        </a:solidFill>
                        <a:latin typeface="Cambria Math" pitchFamily="34" charset="0"/>
                        <a:ea typeface="Cambria Math" pitchFamily="34" charset="-122"/>
                        <a:cs typeface="Cambria Math" pitchFamily="34" charset="-120"/>
                      </a:rPr>
                      <m:t>0℃</m:t>
                    </m:r>
                  </m:oMath>
                </a14:m>
                <a:r>
                  <a:rPr lang="en-US" altLang="zh-CN" sz="1800" b="0" i="0" spc="-50" dirty="0">
                    <a:solidFill>
                      <a:srgbClr val="244061"/>
                    </a:solidFill>
                    <a:latin typeface="Times New Roman" pitchFamily="34" charset="0"/>
                    <a:ea typeface="微软雅黑" pitchFamily="34" charset="-122"/>
                    <a:cs typeface="Times New Roman" pitchFamily="34" charset="-120"/>
                  </a:rPr>
                  <a:t>时，半径为</a:t>
                </a:r>
                <a14:m>
                  <m:oMath xmlns:m="http://schemas.openxmlformats.org/officeDocument/2006/math">
                    <m:r>
                      <a:rPr lang="en-US" altLang="zh-CN" sz="1800" b="0" i="0" spc="-50" smtClean="0">
                        <a:solidFill>
                          <a:srgbClr val="244061"/>
                        </a:solidFill>
                        <a:latin typeface="Cambria Math" pitchFamily="34" charset="0"/>
                        <a:ea typeface="Cambria Math" pitchFamily="34" charset="-122"/>
                        <a:cs typeface="Cambria Math" pitchFamily="34" charset="-120"/>
                      </a:rPr>
                      <m:t>1</m:t>
                    </m:r>
                    <m:r>
                      <m:rPr>
                        <m:sty m:val="p"/>
                      </m:rPr>
                      <a:rPr lang="en-US" altLang="zh-CN" sz="1800" b="0" i="0" spc="-50" smtClean="0">
                        <a:solidFill>
                          <a:srgbClr val="244061"/>
                        </a:solidFill>
                        <a:latin typeface="Cambria Math" pitchFamily="34" charset="0"/>
                        <a:ea typeface="Cambria Math" pitchFamily="34" charset="-122"/>
                        <a:cs typeface="Cambria Math" pitchFamily="34" charset="-120"/>
                      </a:rPr>
                      <m:t>dm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50" dirty="0">
                    <a:solidFill>
                      <a:srgbClr val="244061"/>
                    </a:solidFill>
                    <a:latin typeface="Times New Roman" pitchFamily="34" charset="0"/>
                    <a:ea typeface="微软雅黑" pitchFamily="34" charset="-122"/>
                    <a:cs typeface="Times New Roman" pitchFamily="34" charset="-120"/>
                  </a:rPr>
                  <a:t>，当温度在很小的范围内变化时，由于热胀冷缩，铁球的半径会发生变化</a:t>
                </a:r>
                <a:r>
                  <a:rPr lang="en-US" altLang="zh-CN" sz="1800" b="0" i="0" spc="-50">
                    <a:solidFill>
                      <a:srgbClr val="244061"/>
                    </a:solidFill>
                    <a:latin typeface="Times New Roman" pitchFamily="34" charset="0"/>
                    <a:ea typeface="微软雅黑" pitchFamily="34" charset="-122"/>
                    <a:cs typeface="Times New Roman" pitchFamily="34" charset="-120"/>
                  </a:rPr>
                  <a:t>，且当温</a:t>
                </a:r>
              </a:p>
              <a:p>
                <a:pPr latinLnBrk="1">
                  <a:lnSpc>
                    <a:spcPts val="3100"/>
                  </a:lnSpc>
                </a:pPr>
                <a:r>
                  <a:rPr lang="en-US" altLang="zh-CN" b="0" i="0" spc="-50">
                    <a:solidFill>
                      <a:srgbClr val="244061"/>
                    </a:solidFill>
                    <a:latin typeface="Times New Roman" pitchFamily="34" charset="0"/>
                    <a:ea typeface="微软雅黑" pitchFamily="34" charset="-122"/>
                    <a:cs typeface="Times New Roman" pitchFamily="34" charset="-120"/>
                  </a:rPr>
                  <a:t>度为</a:t>
                </a:r>
                <a14:m>
                  <m:oMath xmlns:m="http://schemas.openxmlformats.org/officeDocument/2006/math">
                    <m:r>
                      <a:rPr lang="en-US" altLang="zh-CN" b="0" i="0" spc="-50" smtClean="0">
                        <a:solidFill>
                          <a:srgbClr val="244061"/>
                        </a:solidFill>
                        <a:latin typeface="Cambria Math" pitchFamily="34" charset="0"/>
                        <a:ea typeface="Cambria Math" pitchFamily="34" charset="-122"/>
                        <a:cs typeface="Cambria Math" pitchFamily="34" charset="-120"/>
                      </a:rPr>
                      <m:t>𝑡</m:t>
                    </m:r>
                    <m:r>
                      <a:rPr lang="en-US" altLang="zh-CN" b="0" i="0" spc="-50" smtClean="0">
                        <a:solidFill>
                          <a:srgbClr val="244061"/>
                        </a:solidFill>
                        <a:latin typeface="Cambria Math" pitchFamily="34" charset="0"/>
                        <a:ea typeface="Cambria Math" pitchFamily="34" charset="-122"/>
                        <a:cs typeface="Cambria Math" pitchFamily="34" charset="-120"/>
                      </a:rPr>
                      <m:t>℃</m:t>
                    </m:r>
                  </m:oMath>
                </a14:m>
                <a:r>
                  <a:rPr lang="en-US" altLang="zh-CN" b="0" i="0" spc="-50" dirty="0">
                    <a:solidFill>
                      <a:srgbClr val="244061"/>
                    </a:solidFill>
                    <a:latin typeface="Times New Roman" pitchFamily="34" charset="0"/>
                    <a:ea typeface="微软雅黑" pitchFamily="34" charset="-122"/>
                    <a:cs typeface="Times New Roman" pitchFamily="34" charset="-120"/>
                  </a:rPr>
                  <a:t>时铁球的半径为</a:t>
                </a:r>
                <a14:m>
                  <m:oMath xmlns:m="http://schemas.openxmlformats.org/officeDocument/2006/math">
                    <m:r>
                      <a:rPr lang="en-US" altLang="zh-CN" b="0" i="0" spc="-50" smtClean="0">
                        <a:solidFill>
                          <a:srgbClr val="244061"/>
                        </a:solidFill>
                        <a:latin typeface="Cambria Math" pitchFamily="34" charset="0"/>
                        <a:ea typeface="Cambria Math" pitchFamily="34" charset="-122"/>
                        <a:cs typeface="Cambria Math" pitchFamily="34" charset="-120"/>
                      </a:rPr>
                      <m:t>(1+</m:t>
                    </m:r>
                    <m:r>
                      <a:rPr lang="en-US" altLang="zh-CN" b="0" i="0" spc="-50" smtClean="0">
                        <a:solidFill>
                          <a:srgbClr val="244061"/>
                        </a:solidFill>
                        <a:latin typeface="Cambria Math" pitchFamily="34" charset="0"/>
                        <a:ea typeface="Cambria Math" pitchFamily="34" charset="-122"/>
                        <a:cs typeface="Cambria Math" pitchFamily="34" charset="-120"/>
                      </a:rPr>
                      <m:t>𝑎𝑡</m:t>
                    </m:r>
                    <m:r>
                      <a:rPr lang="en-US" altLang="zh-CN" b="0" i="0" spc="-50" smtClean="0">
                        <a:solidFill>
                          <a:srgbClr val="244061"/>
                        </a:solidFill>
                        <a:latin typeface="Cambria Math" pitchFamily="34" charset="0"/>
                        <a:ea typeface="Cambria Math" pitchFamily="34" charset="-122"/>
                        <a:cs typeface="Cambria Math" pitchFamily="34" charset="-120"/>
                      </a:rPr>
                      <m:t>)</m:t>
                    </m:r>
                    <m:r>
                      <m:rPr>
                        <m:sty m:val="p"/>
                      </m:rPr>
                      <a:rPr lang="en-US" altLang="zh-CN" b="0" i="0" spc="-50" smtClean="0">
                        <a:solidFill>
                          <a:srgbClr val="244061"/>
                        </a:solidFill>
                        <a:latin typeface="Cambria Math" pitchFamily="34" charset="0"/>
                        <a:ea typeface="Cambria Math" pitchFamily="34" charset="-122"/>
                        <a:cs typeface="Cambria Math" pitchFamily="34" charset="-120"/>
                      </a:rPr>
                      <m:t>dm</m:t>
                    </m:r>
                  </m:oMath>
                </a14:m>
                <a:r>
                  <a:rPr lang="en-US" altLang="zh-CN" b="0" i="0" spc="-50" dirty="0">
                    <a:solidFill>
                      <a:srgbClr val="244061"/>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b="0" i="0" spc="-50" smtClean="0">
                        <a:solidFill>
                          <a:srgbClr val="244061"/>
                        </a:solidFill>
                        <a:latin typeface="Cambria Math" pitchFamily="34" charset="0"/>
                        <a:ea typeface="Cambria Math" pitchFamily="34" charset="-122"/>
                        <a:cs typeface="Cambria Math" pitchFamily="34" charset="-120"/>
                      </a:rPr>
                      <m:t>𝑎</m:t>
                    </m:r>
                  </m:oMath>
                </a14:m>
                <a:r>
                  <a:rPr lang="en-US" altLang="zh-CN" b="0" i="0" spc="-50" dirty="0">
                    <a:solidFill>
                      <a:srgbClr val="244061"/>
                    </a:solidFill>
                    <a:latin typeface="Times New Roman" pitchFamily="34" charset="0"/>
                    <a:ea typeface="微软雅黑" pitchFamily="34" charset="-122"/>
                    <a:cs typeface="Times New Roman" pitchFamily="34" charset="-120"/>
                  </a:rPr>
                  <a:t>为常数，则在</a:t>
                </a:r>
                <a14:m>
                  <m:oMath xmlns:m="http://schemas.openxmlformats.org/officeDocument/2006/math">
                    <m:r>
                      <a:rPr lang="en-US" altLang="zh-CN" b="0" i="0" spc="-50" smtClean="0">
                        <a:solidFill>
                          <a:srgbClr val="244061"/>
                        </a:solidFill>
                        <a:latin typeface="Cambria Math" pitchFamily="34" charset="0"/>
                        <a:ea typeface="Cambria Math" pitchFamily="34" charset="-122"/>
                        <a:cs typeface="Cambria Math" pitchFamily="34" charset="-120"/>
                      </a:rPr>
                      <m:t>𝑡</m:t>
                    </m:r>
                    <m:r>
                      <a:rPr lang="en-US" altLang="zh-CN" b="0" i="0" spc="-50" smtClean="0">
                        <a:solidFill>
                          <a:srgbClr val="244061"/>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spc="-50" dirty="0">
                    <a:solidFill>
                      <a:srgbClr val="244061"/>
                    </a:solidFill>
                    <a:latin typeface="Times New Roman" pitchFamily="34" charset="0"/>
                    <a:ea typeface="微软雅黑" pitchFamily="34" charset="-122"/>
                    <a:cs typeface="Times New Roman" pitchFamily="34" charset="-120"/>
                  </a:rPr>
                  <a:t>时</a:t>
                </a:r>
                <a:r>
                  <a:rPr lang="en-US" altLang="zh-CN" b="0" i="0" spc="-50">
                    <a:solidFill>
                      <a:srgbClr val="244061"/>
                    </a:solidFill>
                    <a:latin typeface="Times New Roman" pitchFamily="34" charset="0"/>
                    <a:ea typeface="微软雅黑" pitchFamily="34" charset="-122"/>
                    <a:cs typeface="Times New Roman" pitchFamily="34" charset="-120"/>
                  </a:rPr>
                  <a:t>，铁球体积对温度的瞬时变化率为</a:t>
                </a:r>
                <a:r>
                  <a:rPr lang="en-US" altLang="zh-CN" i="0" spc="-50">
                    <a:solidFill>
                      <a:srgbClr val="244061"/>
                    </a:solidFill>
                    <a:latin typeface="SimSun" pitchFamily="34" charset="0"/>
                    <a:ea typeface="SimSun" pitchFamily="34" charset="-122"/>
                    <a:cs typeface="SimSun" pitchFamily="34" charset="-120"/>
                  </a:rPr>
                  <a:t>_____</a:t>
                </a:r>
                <a:r>
                  <a:rPr lang="en-US" altLang="zh-CN" b="0" i="0" spc="-50">
                    <a:solidFill>
                      <a:srgbClr val="244061"/>
                    </a:solidFill>
                    <a:latin typeface="Times New Roman" pitchFamily="34" charset="0"/>
                    <a:ea typeface="微软雅黑" pitchFamily="34" charset="-122"/>
                    <a:cs typeface="Times New Roman" pitchFamily="34" charset="-120"/>
                  </a:rPr>
                  <a:t>．</a:t>
                </a:r>
                <a:endParaRPr lang="en-US" altLang="zh-CN" spc="-50" dirty="0">
                  <a:solidFill>
                    <a:srgbClr val="244061"/>
                  </a:solidFill>
                </a:endParaRPr>
              </a:p>
            </p:txBody>
          </p:sp>
        </mc:Choice>
        <mc:Fallback xmlns="">
          <p:sp>
            <p:nvSpPr>
              <p:cNvPr id="2" name="QB_6_BD.216_1#44c4ba02f?vaa=1&amp;vcp=1&amp;vop=1&amp;pid=8def32f1c&amp;color=36,64,97&amp;vtp=1&amp;bt=1&amp;bbb=1&amp;hb=1"/>
              <p:cNvSpPr>
                <a:spLocks noRot="1" noChangeAspect="1" noMove="1" noResize="1" noEditPoints="1" noAdjustHandles="1" noChangeArrowheads="1" noChangeShapeType="1" noTextEdit="1"/>
              </p:cNvSpPr>
              <p:nvPr/>
            </p:nvSpPr>
            <p:spPr>
              <a:xfrm>
                <a:off x="539496" y="2656890"/>
                <a:ext cx="11109960" cy="770255"/>
              </a:xfrm>
              <a:prstGeom prst="rect">
                <a:avLst/>
              </a:prstGeom>
              <a:blipFill>
                <a:blip r:embed="rId3"/>
                <a:stretch>
                  <a:fillRect l="-1317" r="-659" b="-1825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218_1#44c4ba02f.blank?vaa=1&amp;vcp=1&amp;vop=1&amp;pid=8def32f1c&amp;color=36,64,97&amp;vpa=40&amp;vtp=1&amp;bbb=1"/>
              <p:cNvSpPr/>
              <p:nvPr/>
            </p:nvSpPr>
            <p:spPr>
              <a:xfrm>
                <a:off x="10119361" y="3104247"/>
                <a:ext cx="490538"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pc="-50" smtClean="0">
                        <a:solidFill>
                          <a:srgbClr val="6565FF"/>
                        </a:solidFill>
                        <a:latin typeface="Cambria Math" pitchFamily="34" charset="0"/>
                        <a:ea typeface="Cambria Math" pitchFamily="34" charset="-122"/>
                        <a:cs typeface="Cambria Math" pitchFamily="34" charset="-120"/>
                      </a:rPr>
                      <m:t>4</m:t>
                    </m:r>
                    <m:r>
                      <a:rPr lang="en-US" altLang="zh-CN" b="0" i="0" spc="-50" smtClean="0">
                        <a:solidFill>
                          <a:srgbClr val="6565FF"/>
                        </a:solidFill>
                        <a:latin typeface="Cambria Math" pitchFamily="34" charset="0"/>
                        <a:ea typeface="Cambria Math" pitchFamily="34" charset="-122"/>
                        <a:cs typeface="Cambria Math" pitchFamily="34" charset="-120"/>
                      </a:rPr>
                      <m:t>𝑎</m:t>
                    </m:r>
                    <m:r>
                      <m:rPr>
                        <m:sty m:val="p"/>
                      </m:rPr>
                      <a:rPr lang="en-US" altLang="zh-CN" b="0" i="0" spc="-50" smtClean="0">
                        <a:solidFill>
                          <a:srgbClr val="6565FF"/>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218_1#44c4ba02f.blank?vaa=1&amp;vcp=1&amp;vop=1&amp;pid=8def32f1c&amp;color=36,64,97&amp;vpa=40&amp;vtp=1&amp;bbb=1"/>
              <p:cNvSpPr>
                <a:spLocks noRot="1" noChangeAspect="1" noMove="1" noResize="1" noEditPoints="1" noAdjustHandles="1" noChangeArrowheads="1" noChangeShapeType="1" noTextEdit="1"/>
              </p:cNvSpPr>
              <p:nvPr/>
            </p:nvSpPr>
            <p:spPr>
              <a:xfrm>
                <a:off x="10119361" y="3104247"/>
                <a:ext cx="490538" cy="260350"/>
              </a:xfrm>
              <a:prstGeom prst="rect">
                <a:avLst/>
              </a:prstGeom>
              <a:blipFill>
                <a:blip r:embed="rId4"/>
                <a:stretch>
                  <a:fillRect l="-5000" r="-5000" b="-1162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217_1#44c4ba02f?vaa=1&amp;vcp=1&amp;vop=1&amp;pid=8def32f1c&amp;color=36,64,97&amp;vtp=1&amp;bbb=1&amp;hb=1"/>
              <p:cNvSpPr/>
              <p:nvPr/>
            </p:nvSpPr>
            <p:spPr>
              <a:xfrm>
                <a:off x="539496" y="3435019"/>
                <a:ext cx="11109960" cy="979107"/>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设温度变化量为</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Δ</m:t>
                    </m:r>
                    <m:r>
                      <a:rPr lang="en-US" altLang="zh-CN" sz="1800" b="0" i="0" smtClean="0">
                        <a:solidFill>
                          <a:srgbClr val="003760"/>
                        </a:solidFill>
                        <a:latin typeface="Cambria Math" pitchFamily="34" charset="0"/>
                        <a:ea typeface="Cambria Math" pitchFamily="34" charset="-122"/>
                        <a:cs typeface="Cambria Math" pitchFamily="34" charset="-120"/>
                      </a:rPr>
                      <m:t>𝑡</m:t>
                    </m:r>
                  </m:oMath>
                </a14:m>
                <a:r>
                  <a:rPr lang="en-US" altLang="zh-CN" sz="1800" b="0" i="0" dirty="0">
                    <a:solidFill>
                      <a:srgbClr val="003760"/>
                    </a:solidFill>
                    <a:latin typeface="Times New Roman" pitchFamily="34" charset="0"/>
                    <a:ea typeface="微软雅黑" pitchFamily="34" charset="-122"/>
                    <a:cs typeface="Times New Roman" pitchFamily="34" charset="-120"/>
                  </a:rPr>
                  <a:t>，所以在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𝑡</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a:t>
                </a:r>
                <a:r>
                  <a:rPr lang="en-US" altLang="zh-CN" sz="1800" b="0" i="0">
                    <a:solidFill>
                      <a:srgbClr val="003760"/>
                    </a:solidFill>
                    <a:latin typeface="Times New Roman" pitchFamily="34" charset="0"/>
                    <a:ea typeface="微软雅黑" pitchFamily="34" charset="-122"/>
                    <a:cs typeface="Times New Roman" pitchFamily="34" charset="-120"/>
                  </a:rPr>
                  <a:t>，铁球体积对温度的瞬时变化率为</a:t>
                </a:r>
              </a:p>
              <a:p>
                <a:pPr latinLnBrk="1">
                  <a:lnSpc>
                    <a:spcPts val="4500"/>
                  </a:lnSpc>
                </a:pPr>
                <a14:m>
                  <m:oMath xmlns:m="http://schemas.openxmlformats.org/officeDocument/2006/math">
                    <m:limLow>
                      <m:limLowPr>
                        <m:ctrlPr>
                          <a:rPr lang="en-US" altLang="zh-CN"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b="0" i="0">
                            <a:solidFill>
                              <a:srgbClr val="003760"/>
                            </a:solidFill>
                            <a:latin typeface="Cambria Math" pitchFamily="34" charset="0"/>
                            <a:ea typeface="Cambria Math" pitchFamily="34" charset="-122"/>
                            <a:cs typeface="Cambria Math" pitchFamily="34" charset="-120"/>
                          </a:rPr>
                          <m:t>lim</m:t>
                        </m:r>
                      </m:e>
                      <m:lim>
                        <m:r>
                          <m:rPr>
                            <m:sty m:val="p"/>
                          </m:rPr>
                          <a:rPr lang="en-US" altLang="zh-CN" b="0" i="0">
                            <a:solidFill>
                              <a:srgbClr val="003760"/>
                            </a:solidFill>
                            <a:latin typeface="Cambria Math" pitchFamily="34" charset="0"/>
                            <a:ea typeface="Cambria Math" pitchFamily="34" charset="-122"/>
                            <a:cs typeface="Cambria Math" pitchFamily="34" charset="-120"/>
                          </a:rPr>
                          <m:t>Δ</m:t>
                        </m:r>
                        <m:r>
                          <a:rPr lang="en-US" altLang="zh-CN" b="0" i="0">
                            <a:solidFill>
                              <a:srgbClr val="003760"/>
                            </a:solidFill>
                            <a:latin typeface="Cambria Math" pitchFamily="34" charset="0"/>
                            <a:ea typeface="Cambria Math" pitchFamily="34" charset="-122"/>
                            <a:cs typeface="Cambria Math" pitchFamily="34" charset="-120"/>
                          </a:rPr>
                          <m:t>𝑡</m:t>
                        </m:r>
                        <m:r>
                          <a:rPr lang="en-US" altLang="zh-CN" b="0" i="0">
                            <a:solidFill>
                              <a:srgbClr val="003760"/>
                            </a:solidFill>
                            <a:latin typeface="Cambria Math" pitchFamily="34" charset="0"/>
                            <a:ea typeface="Cambria Math" pitchFamily="34" charset="-122"/>
                            <a:cs typeface="Cambria Math" pitchFamily="34" charset="-120"/>
                          </a:rPr>
                          <m:t>→0</m:t>
                        </m:r>
                      </m:lim>
                    </m:limLow>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4</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m:t>
                            </m:r>
                            <m:r>
                              <a:rPr lang="en-US" altLang="zh-CN" b="0" i="0">
                                <a:solidFill>
                                  <a:srgbClr val="003760"/>
                                </a:solidFill>
                                <a:latin typeface="Cambria Math" pitchFamily="34" charset="0"/>
                                <a:ea typeface="Cambria Math" pitchFamily="34" charset="-122"/>
                                <a:cs typeface="Cambria Math" pitchFamily="34" charset="-120"/>
                              </a:rPr>
                              <m:t>𝑎</m:t>
                            </m:r>
                            <m:r>
                              <m:rPr>
                                <m:sty m:val="p"/>
                              </m:rPr>
                              <a:rPr lang="en-US" altLang="zh-CN" b="0" i="0">
                                <a:solidFill>
                                  <a:srgbClr val="003760"/>
                                </a:solidFill>
                                <a:latin typeface="Cambria Math" pitchFamily="34" charset="0"/>
                                <a:ea typeface="Cambria Math" pitchFamily="34" charset="-122"/>
                                <a:cs typeface="Cambria Math" pitchFamily="34" charset="-120"/>
                              </a:rPr>
                              <m:t>Δ</m:t>
                            </m:r>
                            <m:r>
                              <a:rPr lang="en-US" altLang="zh-CN" b="0" i="0">
                                <a:solidFill>
                                  <a:srgbClr val="003760"/>
                                </a:solidFill>
                                <a:latin typeface="Cambria Math" pitchFamily="34" charset="0"/>
                                <a:ea typeface="Cambria Math" pitchFamily="34" charset="-122"/>
                                <a:cs typeface="Cambria Math" pitchFamily="34" charset="-120"/>
                              </a:rPr>
                              <m:t>𝑡</m:t>
                            </m:r>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3</m:t>
                            </m:r>
                          </m:sup>
                        </m:sSup>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4</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m:t>
                            </m:r>
                          </m:e>
                          <m:sup>
                            <m:r>
                              <a:rPr lang="en-US" altLang="zh-CN" b="0" i="0">
                                <a:solidFill>
                                  <a:srgbClr val="003760"/>
                                </a:solidFill>
                                <a:latin typeface="Cambria Math" pitchFamily="34" charset="0"/>
                                <a:ea typeface="Cambria Math" pitchFamily="34" charset="-122"/>
                                <a:cs typeface="Cambria Math" pitchFamily="34" charset="-120"/>
                              </a:rPr>
                              <m:t>3</m:t>
                            </m:r>
                          </m:sup>
                        </m:sSup>
                      </m:num>
                      <m:den>
                        <m:r>
                          <m:rPr>
                            <m:sty m:val="p"/>
                          </m:rPr>
                          <a:rPr lang="en-US" altLang="zh-CN" b="0" i="0">
                            <a:solidFill>
                              <a:srgbClr val="003760"/>
                            </a:solidFill>
                            <a:latin typeface="Cambria Math" pitchFamily="34" charset="0"/>
                            <a:ea typeface="Cambria Math" pitchFamily="34" charset="-122"/>
                            <a:cs typeface="Cambria Math" pitchFamily="34" charset="-120"/>
                          </a:rPr>
                          <m:t>Δ</m:t>
                        </m:r>
                        <m:r>
                          <a:rPr lang="en-US" altLang="zh-CN" b="0" i="0">
                            <a:solidFill>
                              <a:srgbClr val="003760"/>
                            </a:solidFill>
                            <a:latin typeface="Cambria Math" pitchFamily="34" charset="0"/>
                            <a:ea typeface="Cambria Math" pitchFamily="34" charset="-122"/>
                            <a:cs typeface="Cambria Math" pitchFamily="34" charset="-120"/>
                          </a:rPr>
                          <m:t>𝑡</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4</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limLow>
                      <m:limLowPr>
                        <m:ctrlPr>
                          <a:rPr lang="en-US" altLang="zh-CN"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b="0" i="0">
                            <a:solidFill>
                              <a:srgbClr val="003760"/>
                            </a:solidFill>
                            <a:latin typeface="Cambria Math" pitchFamily="34" charset="0"/>
                            <a:ea typeface="Cambria Math" pitchFamily="34" charset="-122"/>
                            <a:cs typeface="Cambria Math" pitchFamily="34" charset="-120"/>
                          </a:rPr>
                          <m:t>lim</m:t>
                        </m:r>
                      </m:e>
                      <m:lim>
                        <m:r>
                          <m:rPr>
                            <m:sty m:val="p"/>
                          </m:rPr>
                          <a:rPr lang="en-US" altLang="zh-CN" b="0" i="0">
                            <a:solidFill>
                              <a:srgbClr val="003760"/>
                            </a:solidFill>
                            <a:latin typeface="Cambria Math" pitchFamily="34" charset="0"/>
                            <a:ea typeface="Cambria Math" pitchFamily="34" charset="-122"/>
                            <a:cs typeface="Cambria Math" pitchFamily="34" charset="-120"/>
                          </a:rPr>
                          <m:t>Δ</m:t>
                        </m:r>
                        <m:r>
                          <a:rPr lang="en-US" altLang="zh-CN" b="0" i="0">
                            <a:solidFill>
                              <a:srgbClr val="003760"/>
                            </a:solidFill>
                            <a:latin typeface="Cambria Math" pitchFamily="34" charset="0"/>
                            <a:ea typeface="Cambria Math" pitchFamily="34" charset="-122"/>
                            <a:cs typeface="Cambria Math" pitchFamily="34" charset="-120"/>
                          </a:rPr>
                          <m:t>𝑡</m:t>
                        </m:r>
                        <m:r>
                          <a:rPr lang="en-US" altLang="zh-CN" b="0" i="0">
                            <a:solidFill>
                              <a:srgbClr val="003760"/>
                            </a:solidFill>
                            <a:latin typeface="Cambria Math" pitchFamily="34" charset="0"/>
                            <a:ea typeface="Cambria Math" pitchFamily="34" charset="-122"/>
                            <a:cs typeface="Cambria Math" pitchFamily="34" charset="-120"/>
                          </a:rPr>
                          <m:t>→0</m:t>
                        </m:r>
                      </m:lim>
                    </m:limLow>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r>
                          <a:rPr lang="en-US" altLang="zh-CN" b="0" i="0">
                            <a:solidFill>
                              <a:srgbClr val="003760"/>
                            </a:solidFill>
                            <a:latin typeface="Cambria Math" pitchFamily="34" charset="0"/>
                            <a:ea typeface="Cambria Math" pitchFamily="34" charset="-122"/>
                            <a:cs typeface="Cambria Math" pitchFamily="34" charset="-120"/>
                          </a:rPr>
                          <m:t>𝑎</m:t>
                        </m:r>
                        <m:r>
                          <m:rPr>
                            <m:sty m:val="p"/>
                          </m:rPr>
                          <a:rPr lang="en-US" altLang="zh-CN" b="0" i="0">
                            <a:solidFill>
                              <a:srgbClr val="003760"/>
                            </a:solidFill>
                            <a:latin typeface="Cambria Math" pitchFamily="34" charset="0"/>
                            <a:ea typeface="Cambria Math" pitchFamily="34" charset="-122"/>
                            <a:cs typeface="Cambria Math" pitchFamily="34" charset="-120"/>
                          </a:rPr>
                          <m:t>Δ</m:t>
                        </m:r>
                        <m:r>
                          <a:rPr lang="en-US" altLang="zh-CN" b="0" i="0">
                            <a:solidFill>
                              <a:srgbClr val="003760"/>
                            </a:solidFill>
                            <a:latin typeface="Cambria Math" pitchFamily="34" charset="0"/>
                            <a:ea typeface="Cambria Math" pitchFamily="34" charset="-122"/>
                            <a:cs typeface="Cambria Math" pitchFamily="34" charset="-120"/>
                          </a:rPr>
                          <m:t>𝑡</m:t>
                        </m:r>
                        <m:r>
                          <a:rPr lang="en-US" altLang="zh-CN" b="0" i="0">
                            <a:solidFill>
                              <a:srgbClr val="003760"/>
                            </a:solidFill>
                            <a:latin typeface="Cambria Math" pitchFamily="34" charset="0"/>
                            <a:ea typeface="Cambria Math" pitchFamily="34" charset="-122"/>
                            <a:cs typeface="Cambria Math" pitchFamily="34" charset="-120"/>
                          </a:rPr>
                          <m:t>+3</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𝑎</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Δ</m:t>
                        </m:r>
                        <m:r>
                          <a:rPr lang="en-US" altLang="zh-CN" b="0" i="0">
                            <a:solidFill>
                              <a:srgbClr val="003760"/>
                            </a:solidFill>
                            <a:latin typeface="Cambria Math" pitchFamily="34" charset="0"/>
                            <a:ea typeface="Cambria Math" pitchFamily="34" charset="-122"/>
                            <a:cs typeface="Cambria Math" pitchFamily="34" charset="-120"/>
                          </a:rPr>
                          <m:t>𝑡</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𝑎</m:t>
                            </m:r>
                          </m:e>
                          <m:sup>
                            <m:r>
                              <a:rPr lang="en-US" altLang="zh-CN" b="0" i="0">
                                <a:solidFill>
                                  <a:srgbClr val="003760"/>
                                </a:solidFill>
                                <a:latin typeface="Cambria Math" pitchFamily="34" charset="0"/>
                                <a:ea typeface="Cambria Math" pitchFamily="34" charset="-122"/>
                                <a:cs typeface="Cambria Math" pitchFamily="34" charset="-120"/>
                              </a:rPr>
                              <m:t>3</m:t>
                            </m:r>
                          </m:sup>
                        </m:sSup>
                        <m:r>
                          <a:rPr lang="en-US" altLang="zh-CN" b="0" i="0">
                            <a:solidFill>
                              <a:srgbClr val="003760"/>
                            </a:solidFill>
                            <a:latin typeface="Cambria Math" pitchFamily="34" charset="0"/>
                            <a:ea typeface="Cambria Math" pitchFamily="34" charset="-122"/>
                            <a:cs typeface="Cambria Math" pitchFamily="34" charset="-120"/>
                          </a:rPr>
                          <m:t>(</m:t>
                        </m:r>
                        <m:r>
                          <m:rPr>
                            <m:sty m:val="p"/>
                          </m:rPr>
                          <a:rPr lang="en-US" altLang="zh-CN" b="0" i="0">
                            <a:solidFill>
                              <a:srgbClr val="003760"/>
                            </a:solidFill>
                            <a:latin typeface="Cambria Math" pitchFamily="34" charset="0"/>
                            <a:ea typeface="Cambria Math" pitchFamily="34" charset="-122"/>
                            <a:cs typeface="Cambria Math" pitchFamily="34" charset="-120"/>
                          </a:rPr>
                          <m:t>Δ</m:t>
                        </m:r>
                        <m:r>
                          <a:rPr lang="en-US" altLang="zh-CN" b="0" i="0">
                            <a:solidFill>
                              <a:srgbClr val="003760"/>
                            </a:solidFill>
                            <a:latin typeface="Cambria Math" pitchFamily="34" charset="0"/>
                            <a:ea typeface="Cambria Math" pitchFamily="34" charset="-122"/>
                            <a:cs typeface="Cambria Math" pitchFamily="34" charset="-120"/>
                          </a:rPr>
                          <m:t>𝑡</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3</m:t>
                            </m:r>
                          </m:sup>
                        </m:sSup>
                      </m:num>
                      <m:den>
                        <m:r>
                          <m:rPr>
                            <m:sty m:val="p"/>
                          </m:rPr>
                          <a:rPr lang="en-US" altLang="zh-CN" b="0" i="0">
                            <a:solidFill>
                              <a:srgbClr val="003760"/>
                            </a:solidFill>
                            <a:latin typeface="Cambria Math" pitchFamily="34" charset="0"/>
                            <a:ea typeface="Cambria Math" pitchFamily="34" charset="-122"/>
                            <a:cs typeface="Cambria Math" pitchFamily="34" charset="-120"/>
                          </a:rPr>
                          <m:t>Δ</m:t>
                        </m:r>
                        <m:r>
                          <a:rPr lang="en-US" altLang="zh-CN" b="0" i="0">
                            <a:solidFill>
                              <a:srgbClr val="003760"/>
                            </a:solidFill>
                            <a:latin typeface="Cambria Math" pitchFamily="34" charset="0"/>
                            <a:ea typeface="Cambria Math" pitchFamily="34" charset="-122"/>
                            <a:cs typeface="Cambria Math" pitchFamily="34" charset="-120"/>
                          </a:rPr>
                          <m:t>𝑡</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4</m:t>
                        </m:r>
                        <m:r>
                          <m:rPr>
                            <m:sty m:val="p"/>
                          </m:rPr>
                          <a:rPr lang="en-US" altLang="zh-CN" b="0" i="0">
                            <a:solidFill>
                              <a:srgbClr val="003760"/>
                            </a:solidFill>
                            <a:latin typeface="Cambria Math" pitchFamily="34" charset="0"/>
                            <a:ea typeface="Cambria Math" pitchFamily="34" charset="-122"/>
                            <a:cs typeface="Cambria Math" pitchFamily="34" charset="-120"/>
                          </a:rPr>
                          <m:t>π</m:t>
                        </m:r>
                      </m:num>
                      <m:den>
                        <m:r>
                          <a:rPr lang="en-US" altLang="zh-CN" b="0" i="0">
                            <a:solidFill>
                              <a:srgbClr val="003760"/>
                            </a:solidFill>
                            <a:latin typeface="Cambria Math" pitchFamily="34" charset="0"/>
                            <a:ea typeface="Cambria Math" pitchFamily="34" charset="-122"/>
                            <a:cs typeface="Cambria Math" pitchFamily="34" charset="-120"/>
                          </a:rPr>
                          <m:t>3</m:t>
                        </m:r>
                      </m:den>
                    </m:f>
                    <m:limLow>
                      <m:limLowPr>
                        <m:ctrlPr>
                          <a:rPr lang="en-US" altLang="zh-CN"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b="0" i="0">
                            <a:solidFill>
                              <a:srgbClr val="003760"/>
                            </a:solidFill>
                            <a:latin typeface="Cambria Math" pitchFamily="34" charset="0"/>
                            <a:ea typeface="Cambria Math" pitchFamily="34" charset="-122"/>
                            <a:cs typeface="Cambria Math" pitchFamily="34" charset="-120"/>
                          </a:rPr>
                          <m:t>lim</m:t>
                        </m:r>
                      </m:e>
                      <m:lim>
                        <m:r>
                          <m:rPr>
                            <m:sty m:val="p"/>
                          </m:rPr>
                          <a:rPr lang="en-US" altLang="zh-CN" b="0" i="0">
                            <a:solidFill>
                              <a:srgbClr val="003760"/>
                            </a:solidFill>
                            <a:latin typeface="Cambria Math" pitchFamily="34" charset="0"/>
                            <a:ea typeface="Cambria Math" pitchFamily="34" charset="-122"/>
                            <a:cs typeface="Cambria Math" pitchFamily="34" charset="-120"/>
                          </a:rPr>
                          <m:t>Δ</m:t>
                        </m:r>
                        <m:r>
                          <a:rPr lang="en-US" altLang="zh-CN" b="0" i="0">
                            <a:solidFill>
                              <a:srgbClr val="003760"/>
                            </a:solidFill>
                            <a:latin typeface="Cambria Math" pitchFamily="34" charset="0"/>
                            <a:ea typeface="Cambria Math" pitchFamily="34" charset="-122"/>
                            <a:cs typeface="Cambria Math" pitchFamily="34" charset="-120"/>
                          </a:rPr>
                          <m:t>𝑡</m:t>
                        </m:r>
                        <m:r>
                          <a:rPr lang="en-US" altLang="zh-CN" b="0" i="0">
                            <a:solidFill>
                              <a:srgbClr val="003760"/>
                            </a:solidFill>
                            <a:latin typeface="Cambria Math" pitchFamily="34" charset="0"/>
                            <a:ea typeface="Cambria Math" pitchFamily="34" charset="-122"/>
                            <a:cs typeface="Cambria Math" pitchFamily="34" charset="-120"/>
                          </a:rPr>
                          <m:t>→0</m:t>
                        </m:r>
                      </m:lim>
                    </m:limLow>
                    <m:r>
                      <a:rPr lang="en-US" altLang="zh-CN" b="0" i="0" smtClean="0">
                        <a:solidFill>
                          <a:srgbClr val="003760"/>
                        </a:solidFill>
                        <a:latin typeface="Cambria Math" pitchFamily="34" charset="0"/>
                        <a:ea typeface="Cambria Math" pitchFamily="34" charset="-122"/>
                        <a:cs typeface="Cambria Math" pitchFamily="34" charset="-120"/>
                      </a:rPr>
                      <m:t>[3</m:t>
                    </m:r>
                    <m:r>
                      <a:rPr lang="en-US" altLang="zh-CN" b="0" i="0" smtClean="0">
                        <a:solidFill>
                          <a:srgbClr val="003760"/>
                        </a:solidFill>
                        <a:latin typeface="Cambria Math" pitchFamily="34" charset="0"/>
                        <a:ea typeface="Cambria Math" pitchFamily="34" charset="-122"/>
                        <a:cs typeface="Cambria Math" pitchFamily="34" charset="-120"/>
                      </a:rPr>
                      <m:t>𝑎</m:t>
                    </m:r>
                    <m:r>
                      <a:rPr lang="en-US" altLang="zh-CN" b="0" i="0" smtClean="0">
                        <a:solidFill>
                          <a:srgbClr val="003760"/>
                        </a:solidFill>
                        <a:latin typeface="Cambria Math" pitchFamily="34" charset="0"/>
                        <a:ea typeface="Cambria Math" pitchFamily="34" charset="-122"/>
                        <a:cs typeface="Cambria Math" pitchFamily="34" charset="-120"/>
                      </a:rPr>
                      <m:t>+3</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𝑎</m:t>
                        </m:r>
                      </m:e>
                      <m:sup>
                        <m:r>
                          <a:rPr lang="en-US" altLang="zh-CN" b="0" i="0">
                            <a:solidFill>
                              <a:srgbClr val="003760"/>
                            </a:solidFill>
                            <a:latin typeface="Cambria Math" pitchFamily="34" charset="0"/>
                            <a:ea typeface="Cambria Math" pitchFamily="34" charset="-122"/>
                            <a:cs typeface="Cambria Math" pitchFamily="34" charset="-120"/>
                          </a:rPr>
                          <m:t>2</m:t>
                        </m:r>
                      </m:sup>
                    </m:sSup>
                    <m:r>
                      <m:rPr>
                        <m:sty m:val="p"/>
                      </m:rPr>
                      <a:rPr lang="en-US" altLang="zh-CN" b="0" i="0" smtClean="0">
                        <a:solidFill>
                          <a:srgbClr val="003760"/>
                        </a:solidFill>
                        <a:latin typeface="Cambria Math" pitchFamily="34" charset="0"/>
                        <a:ea typeface="Cambria Math" pitchFamily="34" charset="-122"/>
                        <a:cs typeface="Cambria Math" pitchFamily="34" charset="-120"/>
                      </a:rPr>
                      <m:t>Δ</m:t>
                    </m:r>
                    <m:r>
                      <a:rPr lang="en-US" altLang="zh-CN" b="0" i="0" smtClean="0">
                        <a:solidFill>
                          <a:srgbClr val="003760"/>
                        </a:solidFill>
                        <a:latin typeface="Cambria Math" pitchFamily="34" charset="0"/>
                        <a:ea typeface="Cambria Math" pitchFamily="34" charset="-122"/>
                        <a:cs typeface="Cambria Math" pitchFamily="34" charset="-120"/>
                      </a:rPr>
                      <m:t>𝑡</m:t>
                    </m:r>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𝑎</m:t>
                        </m:r>
                      </m:e>
                      <m:sup>
                        <m:r>
                          <a:rPr lang="en-US" altLang="zh-CN" b="0" i="0">
                            <a:solidFill>
                              <a:srgbClr val="003760"/>
                            </a:solidFill>
                            <a:latin typeface="Cambria Math" pitchFamily="34" charset="0"/>
                            <a:ea typeface="Cambria Math" pitchFamily="34" charset="-122"/>
                            <a:cs typeface="Cambria Math" pitchFamily="34" charset="-120"/>
                          </a:rPr>
                          <m:t>3</m:t>
                        </m:r>
                      </m:sup>
                    </m:sSup>
                    <m:r>
                      <a:rPr lang="en-US" altLang="zh-CN" b="0" i="0" smtClean="0">
                        <a:solidFill>
                          <a:srgbClr val="003760"/>
                        </a:solidFill>
                        <a:latin typeface="Cambria Math" pitchFamily="34" charset="0"/>
                        <a:ea typeface="Cambria Math" pitchFamily="34" charset="-122"/>
                        <a:cs typeface="Cambria Math" pitchFamily="34" charset="-120"/>
                      </a:rPr>
                      <m:t>(</m:t>
                    </m:r>
                    <m:r>
                      <m:rPr>
                        <m:sty m:val="p"/>
                      </m:rPr>
                      <a:rPr lang="en-US" altLang="zh-CN" b="0" i="0" smtClean="0">
                        <a:solidFill>
                          <a:srgbClr val="003760"/>
                        </a:solidFill>
                        <a:latin typeface="Cambria Math" pitchFamily="34" charset="0"/>
                        <a:ea typeface="Cambria Math" pitchFamily="34" charset="-122"/>
                        <a:cs typeface="Cambria Math" pitchFamily="34" charset="-120"/>
                      </a:rPr>
                      <m:t>Δ</m:t>
                    </m:r>
                    <m:r>
                      <a:rPr lang="en-US" altLang="zh-CN" b="0" i="0" smtClean="0">
                        <a:solidFill>
                          <a:srgbClr val="003760"/>
                        </a:solidFill>
                        <a:latin typeface="Cambria Math" pitchFamily="34" charset="0"/>
                        <a:ea typeface="Cambria Math" pitchFamily="34" charset="-122"/>
                        <a:cs typeface="Cambria Math" pitchFamily="34" charset="-120"/>
                      </a:rPr>
                      <m:t>𝑡</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]=4</m:t>
                    </m:r>
                    <m:r>
                      <a:rPr lang="en-US" altLang="zh-CN" b="0" i="0" smtClean="0">
                        <a:solidFill>
                          <a:srgbClr val="003760"/>
                        </a:solidFill>
                        <a:latin typeface="Cambria Math" pitchFamily="34" charset="0"/>
                        <a:ea typeface="Cambria Math" pitchFamily="34" charset="-122"/>
                        <a:cs typeface="Cambria Math" pitchFamily="34" charset="-120"/>
                      </a:rPr>
                      <m:t>𝑎</m:t>
                    </m:r>
                    <m:r>
                      <m:rPr>
                        <m:sty m:val="p"/>
                      </m:rPr>
                      <a:rPr lang="en-US" altLang="zh-CN" b="0" i="0" smtClean="0">
                        <a:solidFill>
                          <a:srgbClr val="00376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B_6_AS.217_1#44c4ba02f?vaa=1&amp;vcp=1&amp;vop=1&amp;pid=8def32f1c&amp;color=36,64,97&amp;vtp=1&amp;bbb=1&amp;hb=1"/>
              <p:cNvSpPr>
                <a:spLocks noRot="1" noChangeAspect="1" noMove="1" noResize="1" noEditPoints="1" noAdjustHandles="1" noChangeArrowheads="1" noChangeShapeType="1" noTextEdit="1"/>
              </p:cNvSpPr>
              <p:nvPr/>
            </p:nvSpPr>
            <p:spPr>
              <a:xfrm>
                <a:off x="539496" y="3435019"/>
                <a:ext cx="11109960" cy="979107"/>
              </a:xfrm>
              <a:prstGeom prst="rect">
                <a:avLst/>
              </a:prstGeom>
              <a:blipFill>
                <a:blip r:embed="rId5"/>
                <a:stretch>
                  <a:fillRect l="-1317" b="-621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71&amp;si=71checked= 1 &amp; amp; version = 1.0.5checked=1&amp;version=1.0.5">
    <p:spTree>
      <p:nvGrpSpPr>
        <p:cNvPr id="1" name=""/>
        <p:cNvGrpSpPr/>
        <p:nvPr/>
      </p:nvGrpSpPr>
      <p:grpSpPr>
        <a:xfrm>
          <a:off x="0" y="0"/>
          <a:ext cx="0" cy="0"/>
          <a:chOff x="0" y="0"/>
          <a:chExt cx="0" cy="0"/>
        </a:xfrm>
      </p:grpSpPr>
      <p:sp>
        <p:nvSpPr>
          <p:cNvPr id="2" name="C_5_BD#6e72c5ca8?vcp=1&amp;pid=b1417aa11&amp;color=0,55,96&amp;vtp=1&amp;bt=1&amp;bbb=1"/>
          <p:cNvSpPr/>
          <p:nvPr/>
        </p:nvSpPr>
        <p:spPr>
          <a:xfrm>
            <a:off x="539496" y="828000"/>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C组</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新素养</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新题型</a:t>
            </a:r>
            <a:endParaRPr lang="en-US" altLang="zh-CN" sz="2400" dirty="0">
              <a:solidFill>
                <a:srgbClr val="003760"/>
              </a:solidFill>
            </a:endParaRPr>
          </a:p>
        </p:txBody>
      </p:sp>
      <mc:AlternateContent xmlns:mc="http://schemas.openxmlformats.org/markup-compatibility/2006" xmlns:a14="http://schemas.microsoft.com/office/drawing/2010/main">
        <mc:Choice Requires="a14">
          <p:sp>
            <p:nvSpPr>
              <p:cNvPr id="3" name="QC_6_BD.220_1#4ff6d71e8?vaa=1&amp;vcp=1&amp;vop=1&amp;pid=6e72c5ca8&amp;color=36,64,97&amp;vtp=1&amp;bbb=1&amp;hb=1"/>
              <p:cNvSpPr/>
              <p:nvPr/>
            </p:nvSpPr>
            <p:spPr>
              <a:xfrm>
                <a:off x="539496" y="1354843"/>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14.（多选）</a:t>
                </a:r>
                <a:r>
                  <a:rPr lang="en-US" altLang="zh-CN" sz="1800" b="0" i="0" dirty="0">
                    <a:solidFill>
                      <a:srgbClr val="244061"/>
                    </a:solidFill>
                    <a:latin typeface="Times New Roman" pitchFamily="34" charset="0"/>
                    <a:ea typeface="微软雅黑" pitchFamily="34" charset="-122"/>
                    <a:cs typeface="Times New Roman" pitchFamily="34" charset="-120"/>
                  </a:rPr>
                  <a:t>已知甲、乙两个小区在</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[0,</m:t>
                    </m:r>
                    <m:r>
                      <a:rPr lang="en-US" altLang="zh-CN" sz="1800" b="0" i="0" smtClean="0">
                        <a:solidFill>
                          <a:srgbClr val="244061"/>
                        </a:solidFill>
                        <a:latin typeface="Cambria Math" pitchFamily="34" charset="0"/>
                        <a:ea typeface="Cambria Math" pitchFamily="34" charset="-122"/>
                        <a:cs typeface="Cambria Math" pitchFamily="34" charset="-120"/>
                      </a:rPr>
                      <m:t>𝑡</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这段时间内的家庭厨余垃圾的分出量</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𝑄</m:t>
                    </m:r>
                  </m:oMath>
                </a14:m>
                <a:r>
                  <a:rPr lang="en-US" altLang="zh-CN" sz="1800" b="0" i="0" dirty="0">
                    <a:solidFill>
                      <a:srgbClr val="244061"/>
                    </a:solidFill>
                    <a:latin typeface="Times New Roman" pitchFamily="34" charset="0"/>
                    <a:ea typeface="微软雅黑" pitchFamily="34" charset="-122"/>
                    <a:cs typeface="Times New Roman" pitchFamily="34" charset="-120"/>
                  </a:rPr>
                  <a:t>与时间</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的关系如图所示</a:t>
                </a:r>
                <a:r>
                  <a:rPr lang="en-US" altLang="zh-CN" sz="1800" b="0" i="0">
                    <a:solidFill>
                      <a:srgbClr val="244061"/>
                    </a:solidFill>
                    <a:latin typeface="Times New Roman" pitchFamily="34" charset="0"/>
                    <a:ea typeface="微软雅黑" pitchFamily="34" charset="-122"/>
                    <a:cs typeface="Times New Roman" pitchFamily="34" charset="-120"/>
                  </a:rPr>
                  <a:t>．给出下</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列四个说法</a:t>
                </a:r>
                <a:r>
                  <a:rPr lang="en-US" altLang="zh-CN" b="0" i="0" dirty="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Times New Roman" pitchFamily="34" charset="0"/>
                    <a:ea typeface="微软雅黑" pitchFamily="34" charset="-122"/>
                    <a:cs typeface="Times New Roman" pitchFamily="34" charset="-120"/>
                  </a:rPr>
                  <a:t>其中正确的是(</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3" name="QC_6_BD.220_1#4ff6d71e8?vaa=1&amp;vcp=1&amp;vop=1&amp;pid=6e72c5ca8&amp;color=36,64,97&amp;vtp=1&amp;bbb=1&amp;hb=1"/>
              <p:cNvSpPr>
                <a:spLocks noRot="1" noChangeAspect="1" noMove="1" noResize="1" noEditPoints="1" noAdjustHandles="1" noChangeArrowheads="1" noChangeShapeType="1" noTextEdit="1"/>
              </p:cNvSpPr>
              <p:nvPr/>
            </p:nvSpPr>
            <p:spPr>
              <a:xfrm>
                <a:off x="539496" y="1354843"/>
                <a:ext cx="11109960" cy="770255"/>
              </a:xfrm>
              <a:prstGeom prst="rect">
                <a:avLst/>
              </a:prstGeom>
              <a:blipFill>
                <a:blip r:embed="rId3"/>
                <a:stretch>
                  <a:fillRect l="-1317" r="-1098" b="-18110"/>
                </a:stretch>
              </a:blipFill>
              <a:ln/>
            </p:spPr>
            <p:txBody>
              <a:bodyPr/>
              <a:lstStyle/>
              <a:p>
                <a:r>
                  <a:rPr lang="zh-CN" altLang="en-US">
                    <a:noFill/>
                  </a:rPr>
                  <a:t> </a:t>
                </a:r>
              </a:p>
            </p:txBody>
          </p:sp>
        </mc:Fallback>
      </mc:AlternateContent>
      <p:sp>
        <p:nvSpPr>
          <p:cNvPr id="4" name="QC_6_AN.222_1#4ff6d71e8.bracket?vaa=1&amp;vcp=1&amp;vop=1&amp;pid=6e72c5ca8&amp;color=36,64,97&amp;vpa=41&amp;vtp=1&amp;bbb=1"/>
          <p:cNvSpPr/>
          <p:nvPr/>
        </p:nvSpPr>
        <p:spPr>
          <a:xfrm>
            <a:off x="3298571" y="1856573"/>
            <a:ext cx="523875"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BC</a:t>
            </a:r>
            <a:endParaRPr lang="en-US" altLang="zh-CN" sz="2000" dirty="0">
              <a:solidFill>
                <a:srgbClr val="6565FF"/>
              </a:solidFill>
            </a:endParaRPr>
          </a:p>
        </p:txBody>
      </p:sp>
      <p:pic>
        <p:nvPicPr>
          <p:cNvPr id="5" name="QC_6_BD.220_2#4ff6d71e8?htil=7&amp;vaa=1&amp;vcp=1&amp;vop=1&amp;pid=6e72c5ca8&amp;color=36,64,97&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880384" y="2264751"/>
            <a:ext cx="2130552" cy="14356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6" name="QC_6_BD.220_3#4ff6d71e8.choices?htil=7&amp;vaa=1&amp;vcp=1&amp;vop=1&amp;pid=6e72c5ca8&amp;color=36,64,97&amp;vtp=1&amp;bbb=1&amp;hs=1"/>
              <p:cNvSpPr/>
              <p:nvPr/>
            </p:nvSpPr>
            <p:spPr>
              <a:xfrm>
                <a:off x="539496" y="2137751"/>
                <a:ext cx="8851392" cy="16114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Times New Roman" pitchFamily="34" charset="0"/>
                    <a:ea typeface="微软雅黑" pitchFamily="34" charset="-122"/>
                    <a:cs typeface="Times New Roman" pitchFamily="34" charset="-120"/>
                  </a:rPr>
                  <a:t>A.在</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𝑡</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𝑡</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这段时间内，甲小区的平均分出量比乙小区的平均分出量大</a:t>
                </a:r>
                <a:endParaRPr lang="en-US" altLang="zh-CN" sz="1800" dirty="0">
                  <a:solidFill>
                    <a:srgbClr val="244061"/>
                  </a:solidFill>
                </a:endParaRPr>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𝑡</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𝑡</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这段时间内，乙小区的平均分出量比甲小区的平均分出量大</a:t>
                </a:r>
                <a:endParaRPr lang="en-US" altLang="zh-CN" sz="1800" dirty="0">
                  <a:solidFill>
                    <a:srgbClr val="244061"/>
                  </a:solidFill>
                </a:endParaRPr>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𝑡</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时刻，甲小区的分出量比乙小区的分出量增长的慢</a:t>
                </a:r>
                <a:endParaRPr lang="en-US" altLang="zh-CN" sz="1800" dirty="0">
                  <a:solidFill>
                    <a:srgbClr val="244061"/>
                  </a:solidFill>
                </a:endParaRP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.甲小区在</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[0,</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𝑡</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𝑡</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𝑡</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𝑡</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𝑡</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这三段时间中，在</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𝑡</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𝑡</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的平均分出量最大</a:t>
                </a:r>
                <a:endParaRPr lang="en-US" altLang="zh-CN" sz="1800" dirty="0">
                  <a:solidFill>
                    <a:srgbClr val="244061"/>
                  </a:solidFill>
                </a:endParaRPr>
              </a:p>
            </p:txBody>
          </p:sp>
        </mc:Choice>
        <mc:Fallback xmlns="">
          <p:sp>
            <p:nvSpPr>
              <p:cNvPr id="6" name="QC_6_BD.220_3#4ff6d71e8.choices?htil=7&amp;vaa=1&amp;vcp=1&amp;vop=1&amp;pid=6e72c5ca8&amp;color=36,64,97&amp;vtp=1&amp;bbb=1&amp;hs=1"/>
              <p:cNvSpPr>
                <a:spLocks noRot="1" noChangeAspect="1" noMove="1" noResize="1" noEditPoints="1" noAdjustHandles="1" noChangeArrowheads="1" noChangeShapeType="1" noTextEdit="1"/>
              </p:cNvSpPr>
              <p:nvPr/>
            </p:nvSpPr>
            <p:spPr>
              <a:xfrm>
                <a:off x="539496" y="2137751"/>
                <a:ext cx="8851392" cy="1611440"/>
              </a:xfrm>
              <a:prstGeom prst="rect">
                <a:avLst/>
              </a:prstGeom>
              <a:blipFill>
                <a:blip r:embed="rId5"/>
                <a:stretch>
                  <a:fillRect l="-1653" b="-871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C_6_AS.221_1#4ff6d71e8?vaa=1&amp;vcp=1&amp;vop=1&amp;pid=6e72c5ca8&amp;color=36,64,97&amp;vtp=1&amp;bbb=1&amp;hb=1&amp;hs=1"/>
              <p:cNvSpPr/>
              <p:nvPr/>
            </p:nvSpPr>
            <p:spPr>
              <a:xfrm>
                <a:off x="539496" y="3750651"/>
                <a:ext cx="11109960" cy="161163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对于A,在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这段时间内，甲的增长量小于乙的增长量，</a:t>
                </a:r>
                <a:r>
                  <a:rPr lang="en-US" altLang="zh-CN" sz="1800" b="0" i="0">
                    <a:solidFill>
                      <a:srgbClr val="003760"/>
                    </a:solidFill>
                    <a:latin typeface="Times New Roman" pitchFamily="34" charset="0"/>
                    <a:ea typeface="微软雅黑" pitchFamily="34" charset="-122"/>
                    <a:cs typeface="Times New Roman" pitchFamily="34" charset="-120"/>
                  </a:rPr>
                  <a:t>所以甲的平均分出量小于乙的平均分出量，</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说法错误</a:t>
                </a:r>
                <a:r>
                  <a:rPr lang="en-US" altLang="zh-CN" sz="1800" b="0" i="0" dirty="0">
                    <a:solidFill>
                      <a:srgbClr val="003760"/>
                    </a:solidFill>
                    <a:latin typeface="Times New Roman" pitchFamily="34" charset="0"/>
                    <a:ea typeface="微软雅黑" pitchFamily="34" charset="-122"/>
                    <a:cs typeface="Times New Roman" pitchFamily="34" charset="-120"/>
                  </a:rPr>
                  <a:t>．对于B,在</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这段时间内，甲的增长量小于乙的增长量</a:t>
                </a:r>
                <a:r>
                  <a:rPr lang="en-US" altLang="zh-CN" sz="1800" b="0" i="0">
                    <a:solidFill>
                      <a:srgbClr val="003760"/>
                    </a:solidFill>
                    <a:latin typeface="Times New Roman" pitchFamily="34" charset="0"/>
                    <a:ea typeface="微软雅黑" pitchFamily="34" charset="-122"/>
                    <a:cs typeface="Times New Roman" pitchFamily="34" charset="-120"/>
                  </a:rPr>
                  <a:t>，所以乙的平均分出量大于甲的平均分出</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量</a:t>
                </a:r>
                <a:r>
                  <a:rPr lang="en-US" altLang="zh-CN" sz="1800" b="0" i="0" dirty="0">
                    <a:solidFill>
                      <a:srgbClr val="003760"/>
                    </a:solidFill>
                    <a:latin typeface="Times New Roman" pitchFamily="34" charset="0"/>
                    <a:ea typeface="微软雅黑" pitchFamily="34" charset="-122"/>
                    <a:cs typeface="Times New Roman" pitchFamily="34" charset="-120"/>
                  </a:rPr>
                  <a:t>，说法正确．对于C,在</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𝑡</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时刻，乙的图象比甲的图象陡，瞬时增长率大，说法正确．对于D</a:t>
                </a:r>
                <a:r>
                  <a:rPr lang="en-US" altLang="zh-CN" sz="1800" b="0" i="0">
                    <a:solidFill>
                      <a:srgbClr val="003760"/>
                    </a:solidFill>
                    <a:latin typeface="Times New Roman" pitchFamily="34" charset="0"/>
                    <a:ea typeface="微软雅黑" pitchFamily="34" charset="-122"/>
                    <a:cs typeface="Times New Roman" pitchFamily="34" charset="-120"/>
                  </a:rPr>
                  <a:t>,甲的图象大致为</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一条直线</a:t>
                </a:r>
                <a:r>
                  <a:rPr lang="en-US" altLang="zh-CN" b="0" i="0" dirty="0">
                    <a:solidFill>
                      <a:srgbClr val="003760"/>
                    </a:solidFill>
                    <a:latin typeface="Times New Roman" pitchFamily="34" charset="0"/>
                    <a:ea typeface="微软雅黑" pitchFamily="34" charset="-122"/>
                    <a:cs typeface="Times New Roman" pitchFamily="34" charset="-120"/>
                  </a:rPr>
                  <a:t>，所以三个时间段的平均分出量相等，说法错误．故选</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BC</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7" name="QC_6_AS.221_1#4ff6d71e8?vaa=1&amp;vcp=1&amp;vop=1&amp;pid=6e72c5ca8&amp;color=36,64,97&amp;vtp=1&amp;bbb=1&amp;hb=1&amp;hs=1"/>
              <p:cNvSpPr>
                <a:spLocks noRot="1" noChangeAspect="1" noMove="1" noResize="1" noEditPoints="1" noAdjustHandles="1" noChangeArrowheads="1" noChangeShapeType="1" noTextEdit="1"/>
              </p:cNvSpPr>
              <p:nvPr/>
            </p:nvSpPr>
            <p:spPr>
              <a:xfrm>
                <a:off x="539496" y="3750651"/>
                <a:ext cx="11109960" cy="1611630"/>
              </a:xfrm>
              <a:prstGeom prst="rect">
                <a:avLst/>
              </a:prstGeom>
              <a:blipFill>
                <a:blip r:embed="rId6"/>
                <a:stretch>
                  <a:fillRect l="-1317" r="-1701" b="-867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anim calcmode="lin" valueType="num">
                                      <p:cBhvr>
                                        <p:cTn id="8" dur="500" fill="hold"/>
                                        <p:tgtEl>
                                          <p:spTgt spid="7">
                                            <p:bg/>
                                          </p:spTgt>
                                        </p:tgtEl>
                                        <p:attrNameLst>
                                          <p:attrName>ppt_x</p:attrName>
                                        </p:attrNameLst>
                                      </p:cBhvr>
                                      <p:tavLst>
                                        <p:tav tm="0">
                                          <p:val>
                                            <p:strVal val="#ppt_x"/>
                                          </p:val>
                                        </p:tav>
                                        <p:tav tm="100000">
                                          <p:val>
                                            <p:strVal val="#ppt_x"/>
                                          </p:val>
                                        </p:tav>
                                      </p:tavLst>
                                    </p:anim>
                                    <p:anim calcmode="lin" valueType="num">
                                      <p:cBhvr>
                                        <p:cTn id="9" dur="500" fill="hold"/>
                                        <p:tgtEl>
                                          <p:spTgt spid="7">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anim calcmode="lin" valueType="num">
                                      <p:cBhvr>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7">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fade">
                                      <p:cBhvr>
                                        <p:cTn id="17" dur="500"/>
                                        <p:tgtEl>
                                          <p:spTgt spid="7">
                                            <p:txEl>
                                              <p:pRg st="1" end="1"/>
                                            </p:txEl>
                                          </p:spTgt>
                                        </p:tgtEl>
                                      </p:cBhvr>
                                    </p:animEffect>
                                    <p:anim calcmode="lin" valueType="num">
                                      <p:cBhvr>
                                        <p:cTn id="1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7">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Effect transition="in" filter="fade">
                                      <p:cBhvr>
                                        <p:cTn id="22" dur="500"/>
                                        <p:tgtEl>
                                          <p:spTgt spid="7">
                                            <p:txEl>
                                              <p:pRg st="2" end="2"/>
                                            </p:txEl>
                                          </p:spTgt>
                                        </p:tgtEl>
                                      </p:cBhvr>
                                    </p:animEffect>
                                    <p:anim calcmode="lin" valueType="num">
                                      <p:cBhvr>
                                        <p:cTn id="2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7">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Effect transition="in" filter="fade">
                                      <p:cBhvr>
                                        <p:cTn id="27" dur="500"/>
                                        <p:tgtEl>
                                          <p:spTgt spid="7">
                                            <p:txEl>
                                              <p:pRg st="3" end="3"/>
                                            </p:txEl>
                                          </p:spTgt>
                                        </p:tgtEl>
                                      </p:cBhvr>
                                    </p:animEffect>
                                    <p:anim calcmode="lin" valueType="num">
                                      <p:cBhvr>
                                        <p:cTn id="28"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4">
                                            <p:bg/>
                                          </p:spTgt>
                                        </p:tgtEl>
                                        <p:attrNameLst>
                                          <p:attrName>style.visibility</p:attrName>
                                        </p:attrNameLst>
                                      </p:cBhvr>
                                      <p:to>
                                        <p:strVal val="visible"/>
                                      </p:to>
                                    </p:set>
                                    <p:animEffect transition="in" filter="fade">
                                      <p:cBhvr>
                                        <p:cTn id="34" dur="500"/>
                                        <p:tgtEl>
                                          <p:spTgt spid="4">
                                            <p:bg/>
                                          </p:spTgt>
                                        </p:tgtEl>
                                      </p:cBhvr>
                                    </p:animEffect>
                                    <p:anim calcmode="lin" valueType="num">
                                      <p:cBhvr>
                                        <p:cTn id="35" dur="500" fill="hold"/>
                                        <p:tgtEl>
                                          <p:spTgt spid="4">
                                            <p:bg/>
                                          </p:spTgt>
                                        </p:tgtEl>
                                        <p:attrNameLst>
                                          <p:attrName>ppt_x</p:attrName>
                                        </p:attrNameLst>
                                      </p:cBhvr>
                                      <p:tavLst>
                                        <p:tav tm="0">
                                          <p:val>
                                            <p:strVal val="#ppt_x"/>
                                          </p:val>
                                        </p:tav>
                                        <p:tav tm="100000">
                                          <p:val>
                                            <p:strVal val="#ppt_x"/>
                                          </p:val>
                                        </p:tav>
                                      </p:tavLst>
                                    </p:anim>
                                    <p:anim calcmode="lin" valueType="num">
                                      <p:cBhvr>
                                        <p:cTn id="36" dur="500" fill="hold"/>
                                        <p:tgtEl>
                                          <p:spTgt spid="4">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animEffect transition="in" filter="fade">
                                      <p:cBhvr>
                                        <p:cTn id="39" dur="500"/>
                                        <p:tgtEl>
                                          <p:spTgt spid="4">
                                            <p:txEl>
                                              <p:pRg st="0" end="0"/>
                                            </p:txEl>
                                          </p:spTgt>
                                        </p:tgtEl>
                                      </p:cBhvr>
                                    </p:animEffect>
                                    <p:anim calcmode="lin" valueType="num">
                                      <p:cBhvr>
                                        <p:cTn id="4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checked= 1 &amp; amp; version = 1.0.5checked=1&amp;version=1.0.5">
    <p:spTree>
      <p:nvGrpSpPr>
        <p:cNvPr id="1" name=""/>
        <p:cNvGrpSpPr/>
        <p:nvPr/>
      </p:nvGrpSpPr>
      <p:grpSpPr>
        <a:xfrm>
          <a:off x="0" y="0"/>
          <a:ext cx="0" cy="0"/>
          <a:chOff x="0" y="0"/>
          <a:chExt cx="0" cy="0"/>
        </a:xfrm>
      </p:grpSpPr>
      <p:sp>
        <p:nvSpPr>
          <p:cNvPr id="2" name="C_5_BD#e447180e0?vcp=1&amp;pid=39f34397f&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知识点4</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导数的几何意义</a:t>
            </a:r>
            <a:endParaRPr lang="en-US" altLang="zh-CN" sz="2200" dirty="0">
              <a:solidFill>
                <a:srgbClr val="6565FF"/>
              </a:solidFill>
            </a:endParaRPr>
          </a:p>
        </p:txBody>
      </p:sp>
      <mc:AlternateContent xmlns:mc="http://schemas.openxmlformats.org/markup-compatibility/2006" xmlns:a14="http://schemas.microsoft.com/office/drawing/2010/main">
        <mc:Choice Requires="a14">
          <p:sp>
            <p:nvSpPr>
              <p:cNvPr id="3" name="QC_6_BD.19_1#0bfce62f6?vaa=1&amp;vcp=1&amp;vop=1&amp;pid=e447180e0&amp;color=36,64,97&amp;vtp=1&amp;bbb=1"/>
              <p:cNvSpPr/>
              <p:nvPr/>
            </p:nvSpPr>
            <p:spPr>
              <a:xfrm>
                <a:off x="539496" y="1272881"/>
                <a:ext cx="11109960" cy="469900"/>
              </a:xfrm>
              <a:prstGeom prst="rect">
                <a:avLst/>
              </a:prstGeom>
              <a:noFill/>
              <a:ln/>
            </p:spPr>
            <p:txBody>
              <a:bodyPr wrap="none" lIns="0" tIns="0" rIns="0" bIns="0" rtlCol="0" anchor="t"/>
              <a:lstStyle/>
              <a:p>
                <a:pPr algn="l" latinLnBrk="1">
                  <a:lnSpc>
                    <a:spcPts val="3700"/>
                  </a:lnSpc>
                </a:pPr>
                <a:r>
                  <a:rPr lang="en-US" altLang="zh-CN" sz="1800" b="1" i="0" dirty="0">
                    <a:solidFill>
                      <a:srgbClr val="244061"/>
                    </a:solidFill>
                    <a:latin typeface="Times New Roman" pitchFamily="34" charset="0"/>
                    <a:ea typeface="微软雅黑" pitchFamily="34" charset="-122"/>
                    <a:cs typeface="Times New Roman" pitchFamily="34" charset="-120"/>
                  </a:rPr>
                  <a:t>示例</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已知函数</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处的导数为12，则</a:t>
                </a:r>
                <a14:m>
                  <m:oMath xmlns:m="http://schemas.openxmlformats.org/officeDocument/2006/math">
                    <m:limLow>
                      <m:limLowPr>
                        <m:ctrlPr>
                          <a:rPr lang="en-US" altLang="zh-CN" sz="1800" b="0" i="1" smtClean="0">
                            <a:solidFill>
                              <a:srgbClr val="244061"/>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244061"/>
                            </a:solidFill>
                            <a:latin typeface="Cambria Math" pitchFamily="34" charset="0"/>
                            <a:ea typeface="Cambria Math" pitchFamily="34" charset="-122"/>
                            <a:cs typeface="Cambria Math" pitchFamily="34" charset="-120"/>
                          </a:rPr>
                          <m:t>lim</m:t>
                        </m:r>
                      </m:e>
                      <m:li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num>
                      <m:den>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den>
                    </m:f>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3" name="QC_6_BD.19_1#0bfce62f6?vaa=1&amp;vcp=1&amp;vop=1&amp;pid=e447180e0&amp;color=36,64,97&amp;vtp=1&amp;bbb=1"/>
              <p:cNvSpPr>
                <a:spLocks noRot="1" noChangeAspect="1" noMove="1" noResize="1" noEditPoints="1" noAdjustHandles="1" noChangeArrowheads="1" noChangeShapeType="1" noTextEdit="1"/>
              </p:cNvSpPr>
              <p:nvPr/>
            </p:nvSpPr>
            <p:spPr>
              <a:xfrm>
                <a:off x="539496" y="1272881"/>
                <a:ext cx="11109960" cy="469900"/>
              </a:xfrm>
              <a:prstGeom prst="rect">
                <a:avLst/>
              </a:prstGeom>
              <a:blipFill>
                <a:blip r:embed="rId3"/>
                <a:stretch>
                  <a:fillRect l="-1317" b="-11688"/>
                </a:stretch>
              </a:blipFill>
              <a:ln/>
            </p:spPr>
            <p:txBody>
              <a:bodyPr/>
              <a:lstStyle/>
              <a:p>
                <a:r>
                  <a:rPr lang="zh-CN" altLang="en-US">
                    <a:noFill/>
                  </a:rPr>
                  <a:t> </a:t>
                </a:r>
              </a:p>
            </p:txBody>
          </p:sp>
        </mc:Fallback>
      </mc:AlternateContent>
      <p:sp>
        <p:nvSpPr>
          <p:cNvPr id="4" name="QC_6_AN.21_1#0bfce62f6.bracket?vaa=1&amp;vcp=1&amp;vop=1&amp;pid=e447180e0&amp;color=36,64,97&amp;vpa=7&amp;vtp=1"/>
          <p:cNvSpPr/>
          <p:nvPr/>
        </p:nvSpPr>
        <p:spPr>
          <a:xfrm>
            <a:off x="7391781" y="1504529"/>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5" name="QC_6_BD.19_2#0bfce62f6.choices?vaa=1&amp;vcp=1&amp;vop=1&amp;pid=e447180e0&amp;color=36,64,97&amp;vtp=1&amp;bbb=1"/>
              <p:cNvSpPr/>
              <p:nvPr/>
            </p:nvSpPr>
            <p:spPr>
              <a:xfrm>
                <a:off x="539496" y="1754909"/>
                <a:ext cx="11109960" cy="360680"/>
              </a:xfrm>
              <a:prstGeom prst="rect">
                <a:avLst/>
              </a:prstGeom>
              <a:noFill/>
              <a:ln/>
            </p:spPr>
            <p:txBody>
              <a:bodyPr wrap="none" lIns="0" tIns="0" rIns="0" bIns="0" rtlCol="0" anchor="t"/>
              <a:lstStyle/>
              <a:p>
                <a:pPr latinLnBrk="1">
                  <a:lnSpc>
                    <a:spcPts val="3200"/>
                  </a:lnSpc>
                  <a:tabLst>
                    <a:tab pos="3006090" algn="l"/>
                    <a:tab pos="5783580" algn="l"/>
                    <a:tab pos="863727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−12</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B.12</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800" dirty="0">
                  <a:solidFill>
                    <a:srgbClr val="244061"/>
                  </a:solidFill>
                </a:endParaRPr>
              </a:p>
            </p:txBody>
          </p:sp>
        </mc:Choice>
        <mc:Fallback xmlns="">
          <p:sp>
            <p:nvSpPr>
              <p:cNvPr id="5" name="QC_6_BD.19_2#0bfce62f6.choices?vaa=1&amp;vcp=1&amp;vop=1&amp;pid=e447180e0&amp;color=36,64,97&amp;vtp=1&amp;bbb=1"/>
              <p:cNvSpPr>
                <a:spLocks noRot="1" noChangeAspect="1" noMove="1" noResize="1" noEditPoints="1" noAdjustHandles="1" noChangeArrowheads="1" noChangeShapeType="1" noTextEdit="1"/>
              </p:cNvSpPr>
              <p:nvPr/>
            </p:nvSpPr>
            <p:spPr>
              <a:xfrm>
                <a:off x="539496" y="1754909"/>
                <a:ext cx="11109960" cy="360680"/>
              </a:xfrm>
              <a:prstGeom prst="rect">
                <a:avLst/>
              </a:prstGeom>
              <a:blipFill>
                <a:blip r:embed="rId4"/>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20_1#0bfce62f6?vaa=1&amp;vcp=1&amp;vop=1&amp;pid=e447180e0&amp;color=36,64,97&amp;vtp=1&amp;bbb=1"/>
              <p:cNvSpPr/>
              <p:nvPr/>
            </p:nvSpPr>
            <p:spPr>
              <a:xfrm>
                <a:off x="539496" y="2119399"/>
                <a:ext cx="11109960" cy="469900"/>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根据导数的定义可知</a:t>
                </a:r>
                <a14:m>
                  <m:oMath xmlns:m="http://schemas.openxmlformats.org/officeDocument/2006/math">
                    <m:limLow>
                      <m:limLow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003760"/>
                            </a:solidFill>
                            <a:latin typeface="Cambria Math" pitchFamily="34" charset="0"/>
                            <a:ea typeface="Cambria Math" pitchFamily="34" charset="-122"/>
                            <a:cs typeface="Cambria Math" pitchFamily="34" charset="-120"/>
                          </a:rPr>
                          <m:t>lim</m:t>
                        </m:r>
                      </m:e>
                      <m:lim>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m:t>
                        </m:r>
                      </m:lim>
                    </m:limLow>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𝑓</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a:solidFill>
                              <a:srgbClr val="003760"/>
                            </a:solidFill>
                            <a:latin typeface="Cambria Math" pitchFamily="34" charset="0"/>
                            <a:ea typeface="Cambria Math" pitchFamily="34" charset="-122"/>
                            <a:cs typeface="Cambria Math" pitchFamily="34" charset="-120"/>
                          </a:rPr>
                          <m:t>)</m:t>
                        </m:r>
                      </m:num>
                      <m:den>
                        <m:r>
                          <m:rPr>
                            <m:sty m:val="p"/>
                          </m:rPr>
                          <a:rPr lang="en-US" altLang="zh-CN" sz="1800" b="0" i="0">
                            <a:solidFill>
                              <a:srgbClr val="003760"/>
                            </a:solidFill>
                            <a:latin typeface="Cambria Math" pitchFamily="34" charset="0"/>
                            <a:ea typeface="Cambria Math" pitchFamily="34" charset="-122"/>
                            <a:cs typeface="Cambria Math" pitchFamily="34" charset="-120"/>
                          </a:rPr>
                          <m:t>Δ</m:t>
                        </m:r>
                        <m:r>
                          <a:rPr lang="en-US" altLang="zh-CN" sz="1800" b="0" i="0">
                            <a:solidFill>
                              <a:srgbClr val="003760"/>
                            </a:solidFill>
                            <a:latin typeface="Cambria Math" pitchFamily="34" charset="0"/>
                            <a:ea typeface="Cambria Math" pitchFamily="34" charset="-122"/>
                            <a:cs typeface="Cambria Math" pitchFamily="34" charset="-120"/>
                          </a:rPr>
                          <m:t>𝑥</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𝑓</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𝑥</m:t>
                        </m:r>
                      </m:e>
                      <m:sub>
                        <m:r>
                          <a:rPr lang="en-US" altLang="zh-CN" sz="1800" b="0" i="0">
                            <a:solidFill>
                              <a:srgbClr val="003760"/>
                            </a:solidFill>
                            <a:latin typeface="Cambria Math" pitchFamily="34" charset="0"/>
                            <a:ea typeface="Cambria Math" pitchFamily="34" charset="-122"/>
                            <a:cs typeface="Cambria Math" pitchFamily="34" charset="-120"/>
                          </a:rPr>
                          <m:t>0</m:t>
                        </m:r>
                      </m:sub>
                    </m:sSub>
                    <m:r>
                      <a:rPr lang="en-US" altLang="zh-CN" sz="1800" b="0" i="0" smtClean="0">
                        <a:solidFill>
                          <a:srgbClr val="00376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6" name="QC_6_AS.20_1#0bfce62f6?vaa=1&amp;vcp=1&amp;vop=1&amp;pid=e447180e0&amp;color=36,64,97&amp;vtp=1&amp;bbb=1"/>
              <p:cNvSpPr>
                <a:spLocks noRot="1" noChangeAspect="1" noMove="1" noResize="1" noEditPoints="1" noAdjustHandles="1" noChangeArrowheads="1" noChangeShapeType="1" noTextEdit="1"/>
              </p:cNvSpPr>
              <p:nvPr/>
            </p:nvSpPr>
            <p:spPr>
              <a:xfrm>
                <a:off x="539496" y="2119399"/>
                <a:ext cx="11109960" cy="469900"/>
              </a:xfrm>
              <a:prstGeom prst="rect">
                <a:avLst/>
              </a:prstGeom>
              <a:blipFill>
                <a:blip r:embed="rId5"/>
                <a:stretch>
                  <a:fillRect l="-1317" b="-1168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anim calcmode="lin" valueType="num">
                                      <p:cBhvr>
                                        <p:cTn id="20" dur="500" fill="hold"/>
                                        <p:tgtEl>
                                          <p:spTgt spid="4">
                                            <p:bg/>
                                          </p:spTgt>
                                        </p:tgtEl>
                                        <p:attrNameLst>
                                          <p:attrName>ppt_x</p:attrName>
                                        </p:attrNameLst>
                                      </p:cBhvr>
                                      <p:tavLst>
                                        <p:tav tm="0">
                                          <p:val>
                                            <p:strVal val="#ppt_x"/>
                                          </p:val>
                                        </p:tav>
                                        <p:tav tm="100000">
                                          <p:val>
                                            <p:strVal val="#ppt_x"/>
                                          </p:val>
                                        </p:tav>
                                      </p:tavLst>
                                    </p:anim>
                                    <p:anim calcmode="lin" valueType="num">
                                      <p:cBhvr>
                                        <p:cTn id="21" dur="500" fill="hold"/>
                                        <p:tgtEl>
                                          <p:spTgt spid="4">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anim calcmode="lin" valueType="num">
                                      <p:cBhvr>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checked= 1 &amp; amp; version = 1.0.5checked=1&amp;version=1.0.5">
    <p:spTree>
      <p:nvGrpSpPr>
        <p:cNvPr id="1" name=""/>
        <p:cNvGrpSpPr/>
        <p:nvPr/>
      </p:nvGrpSpPr>
      <p:grpSpPr>
        <a:xfrm>
          <a:off x="0" y="0"/>
          <a:ext cx="0" cy="0"/>
          <a:chOff x="0" y="0"/>
          <a:chExt cx="0" cy="0"/>
        </a:xfrm>
      </p:grpSpPr>
      <p:pic>
        <p:nvPicPr>
          <p:cNvPr id="2" name="C_4#c53a2f2d5?vcp=1&amp;pid=613a9607f&amp;color=36,64,97&amp;tib=255,255,255&amp;vtp=1&amp;bt=1" descr="preencoded.png"/>
          <p:cNvPicPr>
            <a:picLocks noChangeAspect="1"/>
          </p:cNvPicPr>
          <p:nvPr/>
        </p:nvPicPr>
        <p:blipFill>
          <a:blip r:embed="rId3"/>
          <a:stretch>
            <a:fillRect/>
          </a:stretch>
        </p:blipFill>
        <p:spPr>
          <a:xfrm>
            <a:off x="557784" y="828000"/>
            <a:ext cx="493776" cy="521208"/>
          </a:xfrm>
          <a:prstGeom prst="rect">
            <a:avLst/>
          </a:prstGeom>
        </p:spPr>
      </p:pic>
      <p:sp>
        <p:nvSpPr>
          <p:cNvPr id="3" name="C_4_BD#c53a2f2d5?vcp=1&amp;pid=613a9607f&amp;color=61,88,159&amp;vtp=1&amp;bbb=1"/>
          <p:cNvSpPr/>
          <p:nvPr/>
        </p:nvSpPr>
        <p:spPr>
          <a:xfrm>
            <a:off x="1188720" y="828000"/>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重难斩</a:t>
            </a:r>
            <a:endParaRPr lang="en-US" altLang="zh-CN" sz="2400" dirty="0"/>
          </a:p>
        </p:txBody>
      </p:sp>
      <mc:AlternateContent xmlns:mc="http://schemas.openxmlformats.org/markup-compatibility/2006" xmlns:a14="http://schemas.microsoft.com/office/drawing/2010/main">
        <mc:Choice Requires="a14">
          <p:sp>
            <p:nvSpPr>
              <p:cNvPr id="4" name="C_5_BD#1ba61e49f?vcp=1&amp;pid=c53a2f2d5&amp;color=101,101,255&amp;vtp=1&amp;bbb=1"/>
              <p:cNvSpPr/>
              <p:nvPr/>
            </p:nvSpPr>
            <p:spPr>
              <a:xfrm>
                <a:off x="539496" y="1481796"/>
                <a:ext cx="11109960" cy="703072"/>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求函数</a:t>
                </a:r>
                <a14:m>
                  <m:oMath xmlns:m="http://schemas.openxmlformats.org/officeDocument/2006/math">
                    <m:r>
                      <a:rPr lang="en-US" altLang="zh-CN" sz="2200" b="0" i="0">
                        <a:solidFill>
                          <a:srgbClr val="6565FF"/>
                        </a:solidFill>
                        <a:latin typeface="Cambria Math" pitchFamily="34" charset="0"/>
                        <a:ea typeface="Cambria Math" pitchFamily="34" charset="-122"/>
                        <a:cs typeface="Cambria Math" pitchFamily="34" charset="-120"/>
                      </a:rPr>
                      <m:t>𝑦</m:t>
                    </m:r>
                    <m:r>
                      <a:rPr lang="en-US" altLang="zh-CN" sz="2200" b="0" i="0">
                        <a:solidFill>
                          <a:srgbClr val="6565FF"/>
                        </a:solidFill>
                        <a:latin typeface="Cambria Math" pitchFamily="34" charset="0"/>
                        <a:ea typeface="Cambria Math" pitchFamily="34" charset="-122"/>
                        <a:cs typeface="Cambria Math" pitchFamily="34" charset="-120"/>
                      </a:rPr>
                      <m:t>=</m:t>
                    </m:r>
                    <m:r>
                      <a:rPr lang="en-US" altLang="zh-CN" sz="2200" b="0" i="0">
                        <a:solidFill>
                          <a:srgbClr val="6565FF"/>
                        </a:solidFill>
                        <a:latin typeface="Cambria Math" pitchFamily="34" charset="0"/>
                        <a:ea typeface="Cambria Math" pitchFamily="34" charset="-122"/>
                        <a:cs typeface="Cambria Math" pitchFamily="34" charset="-120"/>
                      </a:rPr>
                      <m:t>𝑓</m:t>
                    </m:r>
                    <m:r>
                      <a:rPr lang="en-US" altLang="zh-CN" sz="2200" b="0" i="0">
                        <a:solidFill>
                          <a:srgbClr val="6565FF"/>
                        </a:solidFill>
                        <a:latin typeface="Cambria Math" pitchFamily="34" charset="0"/>
                        <a:ea typeface="Cambria Math" pitchFamily="34" charset="-122"/>
                        <a:cs typeface="Cambria Math" pitchFamily="34" charset="-120"/>
                      </a:rPr>
                      <m:t>(</m:t>
                    </m:r>
                    <m:r>
                      <a:rPr lang="en-US" altLang="zh-CN" sz="2200" b="0" i="0">
                        <a:solidFill>
                          <a:srgbClr val="6565FF"/>
                        </a:solidFill>
                        <a:latin typeface="Cambria Math" pitchFamily="34" charset="0"/>
                        <a:ea typeface="Cambria Math" pitchFamily="34" charset="-122"/>
                        <a:cs typeface="Cambria Math" pitchFamily="34" charset="-120"/>
                      </a:rPr>
                      <m:t>𝑥</m:t>
                    </m:r>
                    <m:r>
                      <a:rPr lang="en-US" altLang="zh-CN" sz="2200" b="0" i="0">
                        <a:solidFill>
                          <a:srgbClr val="6565FF"/>
                        </a:solidFill>
                        <a:latin typeface="Cambria Math" pitchFamily="34" charset="0"/>
                        <a:ea typeface="Cambria Math" pitchFamily="34" charset="-122"/>
                        <a:cs typeface="Cambria Math" pitchFamily="34" charset="-120"/>
                      </a:rPr>
                      <m:t>)</m:t>
                    </m:r>
                  </m:oMath>
                </a14:m>
                <a:r>
                  <a:rPr lang="en-US" altLang="zh-CN" sz="2200" b="0" i="0" dirty="0">
                    <a:solidFill>
                      <a:srgbClr val="6565FF"/>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2200" b="0" i="0">
                        <a:solidFill>
                          <a:srgbClr val="6565FF"/>
                        </a:solidFill>
                        <a:latin typeface="Cambria Math" pitchFamily="34" charset="0"/>
                        <a:ea typeface="Cambria Math" pitchFamily="34" charset="-122"/>
                        <a:cs typeface="Cambria Math" pitchFamily="34" charset="-120"/>
                      </a:rPr>
                      <m:t>𝑥</m:t>
                    </m:r>
                    <m:r>
                      <a:rPr lang="en-US" altLang="zh-CN" sz="2200" b="0" i="0">
                        <a:solidFill>
                          <a:srgbClr val="6565FF"/>
                        </a:solidFill>
                        <a:latin typeface="Cambria Math" pitchFamily="34" charset="0"/>
                        <a:ea typeface="Cambria Math" pitchFamily="34" charset="-122"/>
                        <a:cs typeface="Cambria Math" pitchFamily="34" charset="-120"/>
                      </a:rPr>
                      <m:t>=</m:t>
                    </m:r>
                    <m:sSub>
                      <m:sSubPr>
                        <m:ctrlPr>
                          <a:rPr lang="en-US" altLang="zh-CN" sz="22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2200" b="0" i="0">
                            <a:solidFill>
                              <a:srgbClr val="6565FF"/>
                            </a:solidFill>
                            <a:latin typeface="Cambria Math" pitchFamily="34" charset="0"/>
                            <a:ea typeface="Cambria Math" pitchFamily="34" charset="-122"/>
                            <a:cs typeface="Cambria Math" pitchFamily="34" charset="-120"/>
                          </a:rPr>
                          <m:t>𝑥</m:t>
                        </m:r>
                      </m:e>
                      <m:sub>
                        <m:r>
                          <a:rPr lang="en-US" altLang="zh-CN" sz="2200" b="0" i="0">
                            <a:solidFill>
                              <a:srgbClr val="6565FF"/>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处导数的基本方法</a:t>
                </a:r>
                <a:endParaRPr lang="en-US" altLang="zh-CN" sz="2200" dirty="0"/>
              </a:p>
            </p:txBody>
          </p:sp>
        </mc:Choice>
        <mc:Fallback xmlns="">
          <p:sp>
            <p:nvSpPr>
              <p:cNvPr id="4" name="C_5_BD#1ba61e49f?vcp=1&amp;pid=c53a2f2d5&amp;color=101,101,255&amp;vtp=1&amp;bbb=1"/>
              <p:cNvSpPr>
                <a:spLocks noRot="1" noChangeAspect="1" noMove="1" noResize="1" noEditPoints="1" noAdjustHandles="1" noChangeArrowheads="1" noChangeShapeType="1" noTextEdit="1"/>
              </p:cNvSpPr>
              <p:nvPr/>
            </p:nvSpPr>
            <p:spPr>
              <a:xfrm>
                <a:off x="539496" y="1481796"/>
                <a:ext cx="11109960" cy="703072"/>
              </a:xfrm>
              <a:prstGeom prst="rect">
                <a:avLst/>
              </a:prstGeom>
              <a:blipFill>
                <a:blip r:embed="rId4"/>
                <a:stretch>
                  <a:fillRect l="-153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6_BD.23_1#ffd25bb6a?vcp=1&amp;vop=1&amp;pid=1ba61e49f&amp;color=36,64,97&amp;vtp=1&amp;bbb=1"/>
              <p:cNvSpPr/>
              <p:nvPr/>
            </p:nvSpPr>
            <p:spPr>
              <a:xfrm>
                <a:off x="539496" y="1984592"/>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设函数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处可导，试求下列各极限的值.</a:t>
                </a:r>
                <a:endParaRPr lang="en-US" altLang="zh-CN" sz="1800" dirty="0"/>
              </a:p>
            </p:txBody>
          </p:sp>
        </mc:Choice>
        <mc:Fallback xmlns="">
          <p:sp>
            <p:nvSpPr>
              <p:cNvPr id="5" name="QO_6_BD.23_1#ffd25bb6a?vcp=1&amp;vop=1&amp;pid=1ba61e49f&amp;color=36,64,97&amp;vtp=1&amp;bbb=1"/>
              <p:cNvSpPr>
                <a:spLocks noRot="1" noChangeAspect="1" noMove="1" noResize="1" noEditPoints="1" noAdjustHandles="1" noChangeArrowheads="1" noChangeShapeType="1" noTextEdit="1"/>
              </p:cNvSpPr>
              <p:nvPr/>
            </p:nvSpPr>
            <p:spPr>
              <a:xfrm>
                <a:off x="539496" y="1984592"/>
                <a:ext cx="11109960" cy="360680"/>
              </a:xfrm>
              <a:prstGeom prst="rect">
                <a:avLst/>
              </a:prstGeom>
              <a:blipFill>
                <a:blip r:embed="rId5"/>
                <a:stretch>
                  <a:fillRect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7_BD.24_1#f429b3c49?vcp=1&amp;vop=1&amp;pid=ffd25bb6a&amp;color=36,64,97&amp;vtp=1&amp;bbb=1"/>
              <p:cNvSpPr/>
              <p:nvPr/>
            </p:nvSpPr>
            <p:spPr>
              <a:xfrm>
                <a:off x="539496" y="2348571"/>
                <a:ext cx="11109960" cy="469900"/>
              </a:xfrm>
              <a:prstGeom prst="rect">
                <a:avLst/>
              </a:prstGeom>
              <a:noFill/>
              <a:ln/>
            </p:spPr>
            <p:txBody>
              <a:bodyPr wrap="none" lIns="0" tIns="0" rIns="0" bIns="0" rtlCol="0" anchor="t"/>
              <a:lstStyle/>
              <a:p>
                <a:pPr algn="l" latinLnBrk="1">
                  <a:lnSpc>
                    <a:spcPts val="3700"/>
                  </a:lnSpc>
                </a:pPr>
                <a:r>
                  <a:rPr lang="en-US" altLang="zh-CN" sz="1800" b="0" i="0" dirty="0">
                    <a:solidFill>
                      <a:srgbClr val="003760"/>
                    </a:solidFill>
                    <a:latin typeface="Times New Roman" pitchFamily="34" charset="0"/>
                    <a:ea typeface="微软雅黑" pitchFamily="34" charset="-122"/>
                    <a:cs typeface="Times New Roman" pitchFamily="34" charset="-120"/>
                  </a:rPr>
                  <a:t>（1）</a:t>
                </a:r>
                <a14:m>
                  <m:oMath xmlns:m="http://schemas.openxmlformats.org/officeDocument/2006/math">
                    <m:limLow>
                      <m:limLow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244061"/>
                            </a:solidFill>
                            <a:latin typeface="Cambria Math" pitchFamily="34" charset="0"/>
                            <a:ea typeface="Cambria Math" pitchFamily="34" charset="-122"/>
                            <a:cs typeface="Cambria Math" pitchFamily="34" charset="-120"/>
                          </a:rPr>
                          <m:t>lim</m:t>
                        </m:r>
                      </m:e>
                      <m:lim>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→0</m:t>
                        </m:r>
                      </m:lim>
                    </m:limLow>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𝑓</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0</m:t>
                            </m:r>
                          </m:sub>
                        </m:sSub>
                        <m:r>
                          <a:rPr lang="en-US" altLang="zh-CN" sz="1800" b="0" i="0">
                            <a:solidFill>
                              <a:srgbClr val="244061"/>
                            </a:solidFill>
                            <a:latin typeface="Cambria Math" pitchFamily="34" charset="0"/>
                            <a:ea typeface="Cambria Math" pitchFamily="34" charset="-122"/>
                            <a:cs typeface="Cambria Math" pitchFamily="34" charset="-120"/>
                          </a:rPr>
                          <m:t>)</m:t>
                        </m:r>
                      </m:num>
                      <m:den>
                        <m:r>
                          <m:rPr>
                            <m:sty m:val="p"/>
                          </m:rPr>
                          <a:rPr lang="en-US" altLang="zh-CN" sz="1800" b="0" i="0">
                            <a:solidFill>
                              <a:srgbClr val="244061"/>
                            </a:solidFill>
                            <a:latin typeface="Cambria Math" pitchFamily="34" charset="0"/>
                            <a:ea typeface="Cambria Math" pitchFamily="34" charset="-122"/>
                            <a:cs typeface="Cambria Math" pitchFamily="34" charset="-120"/>
                          </a:rPr>
                          <m:t>Δ</m:t>
                        </m:r>
                        <m:r>
                          <a:rPr lang="en-US" altLang="zh-CN" sz="1800" b="0" i="0">
                            <a:solidFill>
                              <a:srgbClr val="244061"/>
                            </a:solidFill>
                            <a:latin typeface="Cambria Math" pitchFamily="34" charset="0"/>
                            <a:ea typeface="Cambria Math" pitchFamily="34" charset="-122"/>
                            <a:cs typeface="Cambria Math" pitchFamily="34" charset="-120"/>
                          </a:rPr>
                          <m:t>𝑥</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7_BD.24_1#f429b3c49?vcp=1&amp;vop=1&amp;pid=ffd25bb6a&amp;color=36,64,97&amp;vtp=1&amp;bbb=1"/>
              <p:cNvSpPr>
                <a:spLocks noRot="1" noChangeAspect="1" noMove="1" noResize="1" noEditPoints="1" noAdjustHandles="1" noChangeArrowheads="1" noChangeShapeType="1" noTextEdit="1"/>
              </p:cNvSpPr>
              <p:nvPr/>
            </p:nvSpPr>
            <p:spPr>
              <a:xfrm>
                <a:off x="539496" y="2348571"/>
                <a:ext cx="11109960" cy="469900"/>
              </a:xfrm>
              <a:prstGeom prst="rect">
                <a:avLst/>
              </a:prstGeom>
              <a:blipFill>
                <a:blip r:embed="rId6"/>
                <a:stretch>
                  <a:fillRect l="-1317" b="-1298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7_AN.25_1#f429b3c49?vcp=1&amp;vop=1&amp;pid=ffd25bb6a&amp;color=36,64,97&amp;vtp=1&amp;bbb=1"/>
              <p:cNvSpPr/>
              <p:nvPr/>
            </p:nvSpPr>
            <p:spPr>
              <a:xfrm>
                <a:off x="539496" y="2830599"/>
                <a:ext cx="11109960" cy="1306640"/>
              </a:xfrm>
              <a:prstGeom prst="rect">
                <a:avLst/>
              </a:prstGeom>
              <a:noFill/>
              <a:ln/>
            </p:spPr>
            <p:txBody>
              <a:bodyPr wrap="none" lIns="0" tIns="0" rIns="0" bIns="0" rtlCol="0" anchor="t"/>
              <a:lstStyle/>
              <a:p>
                <a:pPr algn="l" latinLnBrk="1">
                  <a:lnSpc>
                    <a:spcPts val="38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原式</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7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r>
                          <m:rPr>
                            <m:sty m:val="p"/>
                          </m:rPr>
                          <a:rPr lang="en-US" altLang="zh-CN" sz="1800" b="0" i="0">
                            <a:solidFill>
                              <a:srgbClr val="6565FF"/>
                            </a:solidFill>
                            <a:latin typeface="Cambria Math" pitchFamily="34" charset="0"/>
                            <a:ea typeface="Cambria Math" pitchFamily="34" charset="-122"/>
                            <a:cs typeface="Cambria Math" pitchFamily="34" charset="-120"/>
                          </a:rPr>
                          <m:t>lim</m:t>
                        </m:r>
                      </m:e>
                      <m:lim>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lim>
                    </m:limLow>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𝑥</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7" name="QO_7_AN.25_1#f429b3c49?vcp=1&amp;vop=1&amp;pid=ffd25bb6a&amp;color=36,64,97&amp;vtp=1&amp;bbb=1"/>
              <p:cNvSpPr>
                <a:spLocks noRot="1" noChangeAspect="1" noMove="1" noResize="1" noEditPoints="1" noAdjustHandles="1" noChangeArrowheads="1" noChangeShapeType="1" noTextEdit="1"/>
              </p:cNvSpPr>
              <p:nvPr/>
            </p:nvSpPr>
            <p:spPr>
              <a:xfrm>
                <a:off x="539496" y="2830599"/>
                <a:ext cx="11109960" cy="1306640"/>
              </a:xfrm>
              <a:prstGeom prst="rect">
                <a:avLst/>
              </a:prstGeom>
              <a:blipFill>
                <a:blip r:embed="rId7"/>
                <a:stretch>
                  <a:fillRect l="-1317" b="-1069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anim calcmode="lin" valueType="num">
                                      <p:cBhvr>
                                        <p:cTn id="8" dur="500" fill="hold"/>
                                        <p:tgtEl>
                                          <p:spTgt spid="7">
                                            <p:bg/>
                                          </p:spTgt>
                                        </p:tgtEl>
                                        <p:attrNameLst>
                                          <p:attrName>ppt_x</p:attrName>
                                        </p:attrNameLst>
                                      </p:cBhvr>
                                      <p:tavLst>
                                        <p:tav tm="0">
                                          <p:val>
                                            <p:strVal val="#ppt_x"/>
                                          </p:val>
                                        </p:tav>
                                        <p:tav tm="100000">
                                          <p:val>
                                            <p:strVal val="#ppt_x"/>
                                          </p:val>
                                        </p:tav>
                                      </p:tavLst>
                                    </p:anim>
                                    <p:anim calcmode="lin" valueType="num">
                                      <p:cBhvr>
                                        <p:cTn id="9" dur="500" fill="hold"/>
                                        <p:tgtEl>
                                          <p:spTgt spid="7">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anim calcmode="lin" valueType="num">
                                      <p:cBhvr>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7">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fade">
                                      <p:cBhvr>
                                        <p:cTn id="17" dur="500"/>
                                        <p:tgtEl>
                                          <p:spTgt spid="7">
                                            <p:txEl>
                                              <p:pRg st="1" end="1"/>
                                            </p:txEl>
                                          </p:spTgt>
                                        </p:tgtEl>
                                      </p:cBhvr>
                                    </p:animEffect>
                                    <p:anim calcmode="lin" valueType="num">
                                      <p:cBhvr>
                                        <p:cTn id="1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7">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Effect transition="in" filter="fade">
                                      <p:cBhvr>
                                        <p:cTn id="22" dur="500"/>
                                        <p:tgtEl>
                                          <p:spTgt spid="7">
                                            <p:txEl>
                                              <p:pRg st="2" end="2"/>
                                            </p:txEl>
                                          </p:spTgt>
                                        </p:tgtEl>
                                      </p:cBhvr>
                                    </p:animEffect>
                                    <p:anim calcmode="lin" valueType="num">
                                      <p:cBhvr>
                                        <p:cTn id="2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15</TotalTime>
  <Words>12697</Words>
  <Application>Microsoft Office PowerPoint</Application>
  <PresentationFormat>宽屏</PresentationFormat>
  <Paragraphs>578</Paragraphs>
  <Slides>71</Slides>
  <Notes>71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71</vt:i4>
      </vt:variant>
    </vt:vector>
  </HeadingPairs>
  <TitlesOfParts>
    <vt:vector size="81" baseType="lpstr">
      <vt:lpstr>Arial (正文)</vt:lpstr>
      <vt:lpstr>等线</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MicroSoft</cp:lastModifiedBy>
  <cp:revision>3</cp:revision>
  <dcterms:created xsi:type="dcterms:W3CDTF">2025-10-21T12:30:36Z</dcterms:created>
  <dcterms:modified xsi:type="dcterms:W3CDTF">2025-10-21T13:50:05Z</dcterms:modified>
  <cp:category/>
  <cp:contentStatus/>
</cp:coreProperties>
</file>